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sldIdLst>
    <p:sldId id="256" r:id="rId2"/>
    <p:sldId id="302" r:id="rId3"/>
    <p:sldId id="257" r:id="rId4"/>
    <p:sldId id="258" r:id="rId5"/>
    <p:sldId id="260" r:id="rId6"/>
    <p:sldId id="261" r:id="rId7"/>
    <p:sldId id="263" r:id="rId8"/>
    <p:sldId id="264" r:id="rId9"/>
    <p:sldId id="266" r:id="rId10"/>
    <p:sldId id="267" r:id="rId11"/>
    <p:sldId id="268" r:id="rId12"/>
    <p:sldId id="269" r:id="rId13"/>
    <p:sldId id="271" r:id="rId14"/>
    <p:sldId id="272" r:id="rId15"/>
    <p:sldId id="403" r:id="rId16"/>
    <p:sldId id="273" r:id="rId17"/>
    <p:sldId id="338" r:id="rId18"/>
    <p:sldId id="341" r:id="rId19"/>
    <p:sldId id="388" r:id="rId20"/>
    <p:sldId id="386" r:id="rId21"/>
    <p:sldId id="391" r:id="rId22"/>
    <p:sldId id="345" r:id="rId23"/>
    <p:sldId id="346" r:id="rId24"/>
    <p:sldId id="276" r:id="rId25"/>
    <p:sldId id="277" r:id="rId26"/>
    <p:sldId id="275" r:id="rId27"/>
    <p:sldId id="279" r:id="rId28"/>
    <p:sldId id="280" r:id="rId29"/>
    <p:sldId id="281" r:id="rId30"/>
    <p:sldId id="282" r:id="rId31"/>
    <p:sldId id="283" r:id="rId32"/>
    <p:sldId id="284" r:id="rId33"/>
    <p:sldId id="285" r:id="rId34"/>
    <p:sldId id="286" r:id="rId35"/>
    <p:sldId id="328" r:id="rId36"/>
    <p:sldId id="327" r:id="rId37"/>
    <p:sldId id="321" r:id="rId38"/>
    <p:sldId id="393" r:id="rId39"/>
    <p:sldId id="287" r:id="rId40"/>
    <p:sldId id="288" r:id="rId41"/>
    <p:sldId id="290" r:id="rId42"/>
    <p:sldId id="291" r:id="rId43"/>
    <p:sldId id="292" r:id="rId44"/>
    <p:sldId id="293" r:id="rId45"/>
    <p:sldId id="294" r:id="rId46"/>
    <p:sldId id="295" r:id="rId47"/>
    <p:sldId id="296" r:id="rId48"/>
    <p:sldId id="298" r:id="rId49"/>
    <p:sldId id="398" r:id="rId50"/>
    <p:sldId id="300" r:id="rId51"/>
    <p:sldId id="402" r:id="rId52"/>
    <p:sldId id="299" r:id="rId53"/>
    <p:sldId id="301" r:id="rId54"/>
    <p:sldId id="395" r:id="rId55"/>
    <p:sldId id="309" r:id="rId56"/>
    <p:sldId id="396" r:id="rId57"/>
    <p:sldId id="397" r:id="rId58"/>
    <p:sldId id="311" r:id="rId59"/>
    <p:sldId id="312" r:id="rId60"/>
    <p:sldId id="313" r:id="rId61"/>
    <p:sldId id="314" r:id="rId62"/>
    <p:sldId id="315" r:id="rId63"/>
    <p:sldId id="316" r:id="rId64"/>
    <p:sldId id="317" r:id="rId65"/>
    <p:sldId id="318" r:id="rId66"/>
    <p:sldId id="319" r:id="rId67"/>
    <p:sldId id="320" r:id="rId68"/>
  </p:sldIdLst>
  <p:sldSz cx="9144000" cy="6858000" type="screen4x3"/>
  <p:notesSz cx="6858000" cy="9144000"/>
  <p:defaultTextStyle>
    <a:defPPr>
      <a:defRPr lang="en-US"/>
    </a:defPPr>
    <a:lvl1pPr algn="l" rtl="0" fontAlgn="base">
      <a:spcBef>
        <a:spcPct val="0"/>
      </a:spcBef>
      <a:spcAft>
        <a:spcPct val="0"/>
      </a:spcAft>
      <a:defRPr sz="2400" b="1" kern="1200">
        <a:solidFill>
          <a:schemeClr val="tx1"/>
        </a:solidFill>
        <a:latin typeface="Times New Roman" pitchFamily="18" charset="0"/>
        <a:ea typeface="+mn-ea"/>
        <a:cs typeface="+mn-cs"/>
      </a:defRPr>
    </a:lvl1pPr>
    <a:lvl2pPr marL="457200" algn="l" rtl="0" fontAlgn="base">
      <a:spcBef>
        <a:spcPct val="0"/>
      </a:spcBef>
      <a:spcAft>
        <a:spcPct val="0"/>
      </a:spcAft>
      <a:defRPr sz="2400" b="1" kern="1200">
        <a:solidFill>
          <a:schemeClr val="tx1"/>
        </a:solidFill>
        <a:latin typeface="Times New Roman" pitchFamily="18" charset="0"/>
        <a:ea typeface="+mn-ea"/>
        <a:cs typeface="+mn-cs"/>
      </a:defRPr>
    </a:lvl2pPr>
    <a:lvl3pPr marL="914400" algn="l" rtl="0" fontAlgn="base">
      <a:spcBef>
        <a:spcPct val="0"/>
      </a:spcBef>
      <a:spcAft>
        <a:spcPct val="0"/>
      </a:spcAft>
      <a:defRPr sz="2400" b="1" kern="1200">
        <a:solidFill>
          <a:schemeClr val="tx1"/>
        </a:solidFill>
        <a:latin typeface="Times New Roman" pitchFamily="18" charset="0"/>
        <a:ea typeface="+mn-ea"/>
        <a:cs typeface="+mn-cs"/>
      </a:defRPr>
    </a:lvl3pPr>
    <a:lvl4pPr marL="1371600" algn="l" rtl="0" fontAlgn="base">
      <a:spcBef>
        <a:spcPct val="0"/>
      </a:spcBef>
      <a:spcAft>
        <a:spcPct val="0"/>
      </a:spcAft>
      <a:defRPr sz="2400" b="1" kern="1200">
        <a:solidFill>
          <a:schemeClr val="tx1"/>
        </a:solidFill>
        <a:latin typeface="Times New Roman" pitchFamily="18" charset="0"/>
        <a:ea typeface="+mn-ea"/>
        <a:cs typeface="+mn-cs"/>
      </a:defRPr>
    </a:lvl4pPr>
    <a:lvl5pPr marL="1828800" algn="l" rtl="0" fontAlgn="base">
      <a:spcBef>
        <a:spcPct val="0"/>
      </a:spcBef>
      <a:spcAft>
        <a:spcPct val="0"/>
      </a:spcAft>
      <a:defRPr sz="2400" b="1" kern="1200">
        <a:solidFill>
          <a:schemeClr val="tx1"/>
        </a:solidFill>
        <a:latin typeface="Times New Roman" pitchFamily="18" charset="0"/>
        <a:ea typeface="+mn-ea"/>
        <a:cs typeface="+mn-cs"/>
      </a:defRPr>
    </a:lvl5pPr>
    <a:lvl6pPr marL="2286000" algn="l" defTabSz="914400" rtl="0" eaLnBrk="1" latinLnBrk="0" hangingPunct="1">
      <a:defRPr sz="2400" b="1" kern="1200">
        <a:solidFill>
          <a:schemeClr val="tx1"/>
        </a:solidFill>
        <a:latin typeface="Times New Roman" pitchFamily="18" charset="0"/>
        <a:ea typeface="+mn-ea"/>
        <a:cs typeface="+mn-cs"/>
      </a:defRPr>
    </a:lvl6pPr>
    <a:lvl7pPr marL="2743200" algn="l" defTabSz="914400" rtl="0" eaLnBrk="1" latinLnBrk="0" hangingPunct="1">
      <a:defRPr sz="2400" b="1" kern="1200">
        <a:solidFill>
          <a:schemeClr val="tx1"/>
        </a:solidFill>
        <a:latin typeface="Times New Roman" pitchFamily="18" charset="0"/>
        <a:ea typeface="+mn-ea"/>
        <a:cs typeface="+mn-cs"/>
      </a:defRPr>
    </a:lvl7pPr>
    <a:lvl8pPr marL="3200400" algn="l" defTabSz="914400" rtl="0" eaLnBrk="1" latinLnBrk="0" hangingPunct="1">
      <a:defRPr sz="2400" b="1" kern="1200">
        <a:solidFill>
          <a:schemeClr val="tx1"/>
        </a:solidFill>
        <a:latin typeface="Times New Roman" pitchFamily="18" charset="0"/>
        <a:ea typeface="+mn-ea"/>
        <a:cs typeface="+mn-cs"/>
      </a:defRPr>
    </a:lvl8pPr>
    <a:lvl9pPr marL="3657600" algn="l" defTabSz="914400" rtl="0" eaLnBrk="1" latinLnBrk="0" hangingPunct="1">
      <a:defRPr sz="2400" b="1"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802" autoAdjust="0"/>
    <p:restoredTop sz="96797" autoAdjust="0"/>
  </p:normalViewPr>
  <p:slideViewPr>
    <p:cSldViewPr>
      <p:cViewPr>
        <p:scale>
          <a:sx n="75" d="100"/>
          <a:sy n="75" d="100"/>
        </p:scale>
        <p:origin x="1320"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4836"/>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image1.png>
</file>

<file path=ppt/media/image10.jpeg>
</file>

<file path=ppt/media/image11.jpeg>
</file>

<file path=ppt/media/image12.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565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atin typeface="Times New Roman" pitchFamily="18" charset="0"/>
              </a:defRPr>
            </a:lvl1pPr>
          </a:lstStyle>
          <a:p>
            <a:pPr>
              <a:defRPr/>
            </a:pPr>
            <a:endParaRPr lang="en-US"/>
          </a:p>
        </p:txBody>
      </p:sp>
      <p:sp>
        <p:nvSpPr>
          <p:cNvPr id="155651" name="Rectangle 3"/>
          <p:cNvSpPr>
            <a:spLocks noGrp="1" noChangeArrowheads="1"/>
          </p:cNvSpPr>
          <p:nvPr>
            <p:ph type="dt" idx="1"/>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endParaRPr lang="en-US"/>
          </a:p>
        </p:txBody>
      </p:sp>
      <p:sp>
        <p:nvSpPr>
          <p:cNvPr id="7066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55653" name="Rectangle 5"/>
          <p:cNvSpPr>
            <a:spLocks noGrp="1" noChangeArrowheads="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5654" name="Rectangle 6"/>
          <p:cNvSpPr>
            <a:spLocks noGrp="1" noChangeArrowheads="1"/>
          </p:cNvSpPr>
          <p:nvPr>
            <p:ph type="ftr" sz="quarter" idx="4"/>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Times New Roman" pitchFamily="18" charset="0"/>
              </a:defRPr>
            </a:lvl1pPr>
          </a:lstStyle>
          <a:p>
            <a:pPr>
              <a:defRPr/>
            </a:pPr>
            <a:endParaRPr lang="en-US"/>
          </a:p>
        </p:txBody>
      </p:sp>
      <p:sp>
        <p:nvSpPr>
          <p:cNvPr id="155655" name="Rectangle 7"/>
          <p:cNvSpPr>
            <a:spLocks noGrp="1" noChangeArrowheads="1"/>
          </p:cNvSpPr>
          <p:nvPr>
            <p:ph type="sldNum" sz="quarter" idx="5"/>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Times New Roman" pitchFamily="18" charset="0"/>
              </a:defRPr>
            </a:lvl1pPr>
          </a:lstStyle>
          <a:p>
            <a:pPr>
              <a:defRPr/>
            </a:pPr>
            <a:fld id="{CA3BA941-7E1A-489C-BF60-64998E025E87}" type="slidenum">
              <a:rPr lang="en-US"/>
              <a:pPr>
                <a:defRPr/>
              </a:pPr>
              <a:t>‹#›</a:t>
            </a:fld>
            <a:endParaRPr lang="en-US"/>
          </a:p>
        </p:txBody>
      </p:sp>
    </p:spTree>
    <p:extLst>
      <p:ext uri="{BB962C8B-B14F-4D97-AF65-F5344CB8AC3E}">
        <p14:creationId xmlns:p14="http://schemas.microsoft.com/office/powerpoint/2010/main" val="294506028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K" dirty="0"/>
          </a:p>
        </p:txBody>
      </p:sp>
      <p:sp>
        <p:nvSpPr>
          <p:cNvPr id="4" name="Slide Number Placeholder 3"/>
          <p:cNvSpPr>
            <a:spLocks noGrp="1"/>
          </p:cNvSpPr>
          <p:nvPr>
            <p:ph type="sldNum" sz="quarter" idx="5"/>
          </p:nvPr>
        </p:nvSpPr>
        <p:spPr/>
        <p:txBody>
          <a:bodyPr/>
          <a:lstStyle/>
          <a:p>
            <a:pPr>
              <a:defRPr/>
            </a:pPr>
            <a:fld id="{CA3BA941-7E1A-489C-BF60-64998E025E87}" type="slidenum">
              <a:rPr lang="en-US" smtClean="0"/>
              <a:pPr>
                <a:defRPr/>
              </a:pPr>
              <a:t>56</a:t>
            </a:fld>
            <a:endParaRPr lang="en-US"/>
          </a:p>
        </p:txBody>
      </p:sp>
    </p:spTree>
    <p:extLst>
      <p:ext uri="{BB962C8B-B14F-4D97-AF65-F5344CB8AC3E}">
        <p14:creationId xmlns:p14="http://schemas.microsoft.com/office/powerpoint/2010/main" val="553488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2585397C-99EC-427C-9F74-9ABD11788EB5}" type="slidenum">
              <a:rPr lang="en-US"/>
              <a:pPr>
                <a:defRPr/>
              </a:pPr>
              <a:t>‹#›</a:t>
            </a:fld>
            <a:endParaRPr lang="en-US"/>
          </a:p>
        </p:txBody>
      </p:sp>
    </p:spTree>
    <p:extLst>
      <p:ext uri="{BB962C8B-B14F-4D97-AF65-F5344CB8AC3E}">
        <p14:creationId xmlns:p14="http://schemas.microsoft.com/office/powerpoint/2010/main" val="1511613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E58DE47-4189-454C-8836-7CCDDB40ACDE}" type="slidenum">
              <a:rPr lang="en-US"/>
              <a:pPr>
                <a:defRPr/>
              </a:pPr>
              <a:t>‹#›</a:t>
            </a:fld>
            <a:endParaRPr lang="en-US"/>
          </a:p>
        </p:txBody>
      </p:sp>
    </p:spTree>
    <p:extLst>
      <p:ext uri="{BB962C8B-B14F-4D97-AF65-F5344CB8AC3E}">
        <p14:creationId xmlns:p14="http://schemas.microsoft.com/office/powerpoint/2010/main" val="28216894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4C40B13-C4E5-43E4-9892-D845792F966C}" type="slidenum">
              <a:rPr lang="en-US"/>
              <a:pPr>
                <a:defRPr/>
              </a:pPr>
              <a:t>‹#›</a:t>
            </a:fld>
            <a:endParaRPr lang="en-US"/>
          </a:p>
        </p:txBody>
      </p:sp>
    </p:spTree>
    <p:extLst>
      <p:ext uri="{BB962C8B-B14F-4D97-AF65-F5344CB8AC3E}">
        <p14:creationId xmlns:p14="http://schemas.microsoft.com/office/powerpoint/2010/main" val="345131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F9FD4E71-157E-4C81-B567-5AD026165431}" type="slidenum">
              <a:rPr lang="en-US"/>
              <a:pPr>
                <a:defRPr/>
              </a:pPr>
              <a:t>‹#›</a:t>
            </a:fld>
            <a:endParaRPr lang="en-US"/>
          </a:p>
        </p:txBody>
      </p:sp>
    </p:spTree>
    <p:extLst>
      <p:ext uri="{BB962C8B-B14F-4D97-AF65-F5344CB8AC3E}">
        <p14:creationId xmlns:p14="http://schemas.microsoft.com/office/powerpoint/2010/main" val="3172878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66F1060B-8D6D-4AED-98C8-E795522CEED3}" type="slidenum">
              <a:rPr lang="en-US"/>
              <a:pPr>
                <a:defRPr/>
              </a:pPr>
              <a:t>‹#›</a:t>
            </a:fld>
            <a:endParaRPr lang="en-US"/>
          </a:p>
        </p:txBody>
      </p:sp>
    </p:spTree>
    <p:extLst>
      <p:ext uri="{BB962C8B-B14F-4D97-AF65-F5344CB8AC3E}">
        <p14:creationId xmlns:p14="http://schemas.microsoft.com/office/powerpoint/2010/main" val="2048177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9E8588E2-56E6-4A6A-B6A4-7A97D7FB38F3}" type="slidenum">
              <a:rPr lang="en-US"/>
              <a:pPr>
                <a:defRPr/>
              </a:pPr>
              <a:t>‹#›</a:t>
            </a:fld>
            <a:endParaRPr lang="en-US"/>
          </a:p>
        </p:txBody>
      </p:sp>
    </p:spTree>
    <p:extLst>
      <p:ext uri="{BB962C8B-B14F-4D97-AF65-F5344CB8AC3E}">
        <p14:creationId xmlns:p14="http://schemas.microsoft.com/office/powerpoint/2010/main" val="2846149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4093E4BB-EAFD-4306-9B66-149DB5642E39}" type="slidenum">
              <a:rPr lang="en-US"/>
              <a:pPr>
                <a:defRPr/>
              </a:pPr>
              <a:t>‹#›</a:t>
            </a:fld>
            <a:endParaRPr lang="en-US"/>
          </a:p>
        </p:txBody>
      </p:sp>
    </p:spTree>
    <p:extLst>
      <p:ext uri="{BB962C8B-B14F-4D97-AF65-F5344CB8AC3E}">
        <p14:creationId xmlns:p14="http://schemas.microsoft.com/office/powerpoint/2010/main" val="14369219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D5B4A807-ED8C-4E5D-988F-D91FE6964C22}" type="slidenum">
              <a:rPr lang="en-US"/>
              <a:pPr>
                <a:defRPr/>
              </a:pPr>
              <a:t>‹#›</a:t>
            </a:fld>
            <a:endParaRPr lang="en-US"/>
          </a:p>
        </p:txBody>
      </p:sp>
    </p:spTree>
    <p:extLst>
      <p:ext uri="{BB962C8B-B14F-4D97-AF65-F5344CB8AC3E}">
        <p14:creationId xmlns:p14="http://schemas.microsoft.com/office/powerpoint/2010/main" val="1471826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4F7E8E0A-C203-472E-9E46-D1E5F4DFD24D}" type="slidenum">
              <a:rPr lang="en-US"/>
              <a:pPr>
                <a:defRPr/>
              </a:pPr>
              <a:t>‹#›</a:t>
            </a:fld>
            <a:endParaRPr lang="en-US"/>
          </a:p>
        </p:txBody>
      </p:sp>
    </p:spTree>
    <p:extLst>
      <p:ext uri="{BB962C8B-B14F-4D97-AF65-F5344CB8AC3E}">
        <p14:creationId xmlns:p14="http://schemas.microsoft.com/office/powerpoint/2010/main" val="4233630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AA7CA26-F566-41CE-AE0D-B9075DDC7C07}" type="slidenum">
              <a:rPr lang="en-US"/>
              <a:pPr>
                <a:defRPr/>
              </a:pPr>
              <a:t>‹#›</a:t>
            </a:fld>
            <a:endParaRPr lang="en-US"/>
          </a:p>
        </p:txBody>
      </p:sp>
    </p:spTree>
    <p:extLst>
      <p:ext uri="{BB962C8B-B14F-4D97-AF65-F5344CB8AC3E}">
        <p14:creationId xmlns:p14="http://schemas.microsoft.com/office/powerpoint/2010/main" val="23389257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FBCFD667-8C69-450F-88E5-360F4AE96ECB}" type="slidenum">
              <a:rPr lang="en-US"/>
              <a:pPr>
                <a:defRPr/>
              </a:pPr>
              <a:t>‹#›</a:t>
            </a:fld>
            <a:endParaRPr lang="en-US"/>
          </a:p>
        </p:txBody>
      </p:sp>
    </p:spTree>
    <p:extLst>
      <p:ext uri="{BB962C8B-B14F-4D97-AF65-F5344CB8AC3E}">
        <p14:creationId xmlns:p14="http://schemas.microsoft.com/office/powerpoint/2010/main" val="4251546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b="0">
                <a:latin typeface="Times New Roman" pitchFamily="18" charset="0"/>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b="0">
                <a:latin typeface="Times New Roman" pitchFamily="18" charset="0"/>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b="0">
                <a:latin typeface="Times New Roman" pitchFamily="18" charset="0"/>
              </a:defRPr>
            </a:lvl1pPr>
          </a:lstStyle>
          <a:p>
            <a:pPr>
              <a:defRPr/>
            </a:pPr>
            <a:fld id="{04AEA7D6-4BC3-4B5F-B7B5-253AD89A1BAE}" type="slidenum">
              <a:rPr lang="en-US"/>
              <a:pPr>
                <a:defRPr/>
              </a:pPr>
              <a:t>‹#›</a:t>
            </a:fld>
            <a:endParaRPr lang="en-US"/>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Times New Roman" pitchFamily="18" charset="0"/>
        </a:defRPr>
      </a:lvl2pPr>
      <a:lvl3pPr algn="ctr" rtl="0" eaLnBrk="1" fontAlgn="base" hangingPunct="1">
        <a:spcBef>
          <a:spcPct val="0"/>
        </a:spcBef>
        <a:spcAft>
          <a:spcPct val="0"/>
        </a:spcAft>
        <a:defRPr sz="4400">
          <a:solidFill>
            <a:schemeClr val="tx2"/>
          </a:solidFill>
          <a:latin typeface="Times New Roman" pitchFamily="18" charset="0"/>
        </a:defRPr>
      </a:lvl3pPr>
      <a:lvl4pPr algn="ctr" rtl="0" eaLnBrk="1" fontAlgn="base" hangingPunct="1">
        <a:spcBef>
          <a:spcPct val="0"/>
        </a:spcBef>
        <a:spcAft>
          <a:spcPct val="0"/>
        </a:spcAft>
        <a:defRPr sz="4400">
          <a:solidFill>
            <a:schemeClr val="tx2"/>
          </a:solidFill>
          <a:latin typeface="Times New Roman" pitchFamily="18" charset="0"/>
        </a:defRPr>
      </a:lvl4pPr>
      <a:lvl5pPr algn="ctr" rtl="0" eaLnBrk="1" fontAlgn="base" hangingPunct="1">
        <a:spcBef>
          <a:spcPct val="0"/>
        </a:spcBef>
        <a:spcAft>
          <a:spcPct val="0"/>
        </a:spcAft>
        <a:defRPr sz="4400">
          <a:solidFill>
            <a:schemeClr val="tx2"/>
          </a:solidFill>
          <a:latin typeface="Times New Roman" pitchFamily="18" charset="0"/>
        </a:defRPr>
      </a:lvl5pPr>
      <a:lvl6pPr marL="457200" algn="ctr" rtl="0" eaLnBrk="1" fontAlgn="base" hangingPunct="1">
        <a:spcBef>
          <a:spcPct val="0"/>
        </a:spcBef>
        <a:spcAft>
          <a:spcPct val="0"/>
        </a:spcAft>
        <a:defRPr sz="4400">
          <a:solidFill>
            <a:schemeClr val="tx2"/>
          </a:solidFill>
          <a:latin typeface="Times New Roman" pitchFamily="18" charset="0"/>
        </a:defRPr>
      </a:lvl6pPr>
      <a:lvl7pPr marL="914400" algn="ctr" rtl="0" eaLnBrk="1" fontAlgn="base" hangingPunct="1">
        <a:spcBef>
          <a:spcPct val="0"/>
        </a:spcBef>
        <a:spcAft>
          <a:spcPct val="0"/>
        </a:spcAft>
        <a:defRPr sz="4400">
          <a:solidFill>
            <a:schemeClr val="tx2"/>
          </a:solidFill>
          <a:latin typeface="Times New Roman" pitchFamily="18" charset="0"/>
        </a:defRPr>
      </a:lvl7pPr>
      <a:lvl8pPr marL="1371600" algn="ctr" rtl="0" eaLnBrk="1" fontAlgn="base" hangingPunct="1">
        <a:spcBef>
          <a:spcPct val="0"/>
        </a:spcBef>
        <a:spcAft>
          <a:spcPct val="0"/>
        </a:spcAft>
        <a:defRPr sz="4400">
          <a:solidFill>
            <a:schemeClr val="tx2"/>
          </a:solidFill>
          <a:latin typeface="Times New Roman" pitchFamily="18" charset="0"/>
        </a:defRPr>
      </a:lvl8pPr>
      <a:lvl9pPr marL="1828800" algn="ctr" rtl="0" eaLnBrk="1" fontAlgn="base" hangingPunct="1">
        <a:spcBef>
          <a:spcPct val="0"/>
        </a:spcBef>
        <a:spcAft>
          <a:spcPct val="0"/>
        </a:spcAft>
        <a:defRPr sz="4400">
          <a:solidFill>
            <a:schemeClr val="tx2"/>
          </a:solidFill>
          <a:latin typeface="Times New Roman" pitchFamily="18"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104ADB57-67D1-4969-81B8-C4772EE7C479}" type="slidenum">
              <a:rPr lang="en-US" sz="1400" b="0" smtClean="0"/>
              <a:pPr eaLnBrk="1" hangingPunct="1"/>
              <a:t>1</a:t>
            </a:fld>
            <a:endParaRPr lang="en-US" sz="1400" b="0"/>
          </a:p>
        </p:txBody>
      </p:sp>
      <p:sp>
        <p:nvSpPr>
          <p:cNvPr id="2051" name="Rectangle 2"/>
          <p:cNvSpPr>
            <a:spLocks noGrp="1" noChangeArrowheads="1"/>
          </p:cNvSpPr>
          <p:nvPr>
            <p:ph type="title"/>
          </p:nvPr>
        </p:nvSpPr>
        <p:spPr/>
        <p:txBody>
          <a:bodyPr/>
          <a:lstStyle/>
          <a:p>
            <a:pPr eaLnBrk="1" hangingPunct="1"/>
            <a:r>
              <a:rPr lang="en-US" sz="7200" b="1"/>
              <a:t>Time Management</a:t>
            </a:r>
          </a:p>
        </p:txBody>
      </p:sp>
      <p:sp>
        <p:nvSpPr>
          <p:cNvPr id="2052" name="Rectangle 3"/>
          <p:cNvSpPr>
            <a:spLocks noGrp="1" noChangeArrowheads="1"/>
          </p:cNvSpPr>
          <p:nvPr>
            <p:ph type="body" idx="1"/>
          </p:nvPr>
        </p:nvSpPr>
        <p:spPr>
          <a:xfrm>
            <a:off x="685800" y="3200400"/>
            <a:ext cx="7772400" cy="2895600"/>
          </a:xfrm>
        </p:spPr>
        <p:txBody>
          <a:bodyPr/>
          <a:lstStyle/>
          <a:p>
            <a:pPr algn="ctr" eaLnBrk="1" hangingPunct="1">
              <a:buFontTx/>
              <a:buNone/>
            </a:pPr>
            <a:endParaRPr lang="en-US" sz="44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8B44FA16-DE49-4BFA-87BD-EEBCA3BF4EC8}" type="slidenum">
              <a:rPr lang="en-US" sz="1400" b="0" smtClean="0"/>
              <a:pPr eaLnBrk="1" hangingPunct="1"/>
              <a:t>10</a:t>
            </a:fld>
            <a:endParaRPr lang="en-US" sz="1400" b="0"/>
          </a:p>
        </p:txBody>
      </p:sp>
      <p:sp>
        <p:nvSpPr>
          <p:cNvPr id="11267" name="Rectangle 2"/>
          <p:cNvSpPr>
            <a:spLocks noGrp="1" noChangeArrowheads="1"/>
          </p:cNvSpPr>
          <p:nvPr>
            <p:ph type="title"/>
          </p:nvPr>
        </p:nvSpPr>
        <p:spPr/>
        <p:txBody>
          <a:bodyPr/>
          <a:lstStyle/>
          <a:p>
            <a:pPr eaLnBrk="1" hangingPunct="1"/>
            <a:r>
              <a:rPr lang="en-US" sz="6000" b="1" dirty="0"/>
              <a:t>The 80/20 Rule</a:t>
            </a:r>
            <a:br>
              <a:rPr lang="en-US" b="1" dirty="0"/>
            </a:br>
            <a:r>
              <a:rPr lang="en-US" sz="2400" b="1" dirty="0"/>
              <a:t>(The Pareto Principle)</a:t>
            </a:r>
            <a:endParaRPr lang="en-US" b="1" dirty="0"/>
          </a:p>
        </p:txBody>
      </p:sp>
      <p:sp>
        <p:nvSpPr>
          <p:cNvPr id="11268" name="Rectangle 3"/>
          <p:cNvSpPr>
            <a:spLocks noGrp="1" noChangeArrowheads="1"/>
          </p:cNvSpPr>
          <p:nvPr>
            <p:ph type="body" idx="1"/>
          </p:nvPr>
        </p:nvSpPr>
        <p:spPr/>
        <p:txBody>
          <a:bodyPr/>
          <a:lstStyle/>
          <a:p>
            <a:pPr eaLnBrk="1" hangingPunct="1"/>
            <a:r>
              <a:rPr lang="en-US" b="1" dirty="0"/>
              <a:t>Critical few and the trivial many</a:t>
            </a:r>
          </a:p>
          <a:p>
            <a:pPr eaLnBrk="1" hangingPunct="1"/>
            <a:endParaRPr lang="en-US" b="1" dirty="0"/>
          </a:p>
          <a:p>
            <a:pPr eaLnBrk="1" hangingPunct="1"/>
            <a:r>
              <a:rPr lang="en-US" b="1" dirty="0"/>
              <a:t>Having the courage of your convictions</a:t>
            </a:r>
          </a:p>
          <a:p>
            <a:pPr eaLnBrk="1" hangingPunct="1"/>
            <a:endParaRPr lang="en-US" b="1" dirty="0"/>
          </a:p>
          <a:p>
            <a:pPr eaLnBrk="1" hangingPunct="1"/>
            <a:r>
              <a:rPr lang="en-US" b="1" dirty="0"/>
              <a:t>Good judgment comes from experience</a:t>
            </a:r>
          </a:p>
          <a:p>
            <a:pPr eaLnBrk="1" hangingPunct="1"/>
            <a:endParaRPr lang="en-US" b="1" dirty="0"/>
          </a:p>
          <a:p>
            <a:pPr eaLnBrk="1" hangingPunct="1"/>
            <a:r>
              <a:rPr lang="en-US" b="1" dirty="0"/>
              <a:t>Experiences comes from bad judgment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C80EEB06-55E1-4F82-97EE-9A28E8386E25}" type="slidenum">
              <a:rPr lang="en-US" sz="1400" b="0" smtClean="0"/>
              <a:pPr eaLnBrk="1" hangingPunct="1"/>
              <a:t>11</a:t>
            </a:fld>
            <a:endParaRPr lang="en-US" sz="1400" b="0"/>
          </a:p>
        </p:txBody>
      </p:sp>
      <p:sp>
        <p:nvSpPr>
          <p:cNvPr id="12291" name="Rectangle 2"/>
          <p:cNvSpPr>
            <a:spLocks noGrp="1" noChangeArrowheads="1"/>
          </p:cNvSpPr>
          <p:nvPr>
            <p:ph type="title"/>
          </p:nvPr>
        </p:nvSpPr>
        <p:spPr/>
        <p:txBody>
          <a:bodyPr/>
          <a:lstStyle/>
          <a:p>
            <a:pPr eaLnBrk="1" hangingPunct="1"/>
            <a:r>
              <a:rPr lang="en-US" b="1"/>
              <a:t>Inspiration</a:t>
            </a:r>
          </a:p>
        </p:txBody>
      </p:sp>
      <p:sp>
        <p:nvSpPr>
          <p:cNvPr id="12292" name="Rectangle 3"/>
          <p:cNvSpPr>
            <a:spLocks noGrp="1" noChangeArrowheads="1"/>
          </p:cNvSpPr>
          <p:nvPr>
            <p:ph type="body" idx="1"/>
          </p:nvPr>
        </p:nvSpPr>
        <p:spPr/>
        <p:txBody>
          <a:bodyPr/>
          <a:lstStyle/>
          <a:p>
            <a:pPr algn="ctr" eaLnBrk="1" hangingPunct="1">
              <a:buFontTx/>
              <a:buNone/>
            </a:pPr>
            <a:r>
              <a:rPr lang="en-US" sz="3600" b="1" i="1"/>
              <a:t>“If you can dream it, you can do it”</a:t>
            </a:r>
          </a:p>
          <a:p>
            <a:pPr algn="r" eaLnBrk="1" hangingPunct="1">
              <a:buFontTx/>
              <a:buNone/>
            </a:pPr>
            <a:r>
              <a:rPr lang="en-US" b="1"/>
              <a:t>Walt Disney</a:t>
            </a:r>
          </a:p>
          <a:p>
            <a:pPr eaLnBrk="1" hangingPunct="1">
              <a:buFontTx/>
              <a:buNone/>
            </a:pPr>
            <a:endParaRPr lang="en-US" b="1"/>
          </a:p>
          <a:p>
            <a:pPr eaLnBrk="1" hangingPunct="1"/>
            <a:r>
              <a:rPr lang="en-US" b="1"/>
              <a:t>Disneyland was built in 366 days, from ground-breaking to first day open to the public.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D61AB59-972F-415E-98AD-910129296644}" type="slidenum">
              <a:rPr lang="en-US" sz="1400" b="0" smtClean="0"/>
              <a:pPr eaLnBrk="1" hangingPunct="1"/>
              <a:t>12</a:t>
            </a:fld>
            <a:endParaRPr lang="en-US" sz="1400" b="0"/>
          </a:p>
        </p:txBody>
      </p:sp>
      <p:sp>
        <p:nvSpPr>
          <p:cNvPr id="13315" name="Rectangle 2"/>
          <p:cNvSpPr>
            <a:spLocks noGrp="1" noChangeArrowheads="1"/>
          </p:cNvSpPr>
          <p:nvPr>
            <p:ph type="title"/>
          </p:nvPr>
        </p:nvSpPr>
        <p:spPr/>
        <p:txBody>
          <a:bodyPr/>
          <a:lstStyle/>
          <a:p>
            <a:pPr eaLnBrk="1" hangingPunct="1"/>
            <a:r>
              <a:rPr lang="en-US" b="1"/>
              <a:t>Planning</a:t>
            </a:r>
          </a:p>
        </p:txBody>
      </p:sp>
      <p:sp>
        <p:nvSpPr>
          <p:cNvPr id="13316" name="Rectangle 3"/>
          <p:cNvSpPr>
            <a:spLocks noGrp="1" noChangeArrowheads="1"/>
          </p:cNvSpPr>
          <p:nvPr>
            <p:ph type="body" idx="1"/>
          </p:nvPr>
        </p:nvSpPr>
        <p:spPr/>
        <p:txBody>
          <a:bodyPr/>
          <a:lstStyle/>
          <a:p>
            <a:pPr eaLnBrk="1" hangingPunct="1"/>
            <a:r>
              <a:rPr lang="en-US" b="1"/>
              <a:t>Failing to plan is planning to fail</a:t>
            </a:r>
          </a:p>
          <a:p>
            <a:pPr eaLnBrk="1" hangingPunct="1"/>
            <a:endParaRPr lang="en-US" b="1"/>
          </a:p>
          <a:p>
            <a:pPr eaLnBrk="1" hangingPunct="1"/>
            <a:r>
              <a:rPr lang="en-US" b="1"/>
              <a:t>Plan Each Day, Each Week, Each Semester</a:t>
            </a:r>
          </a:p>
          <a:p>
            <a:pPr eaLnBrk="1" hangingPunct="1"/>
            <a:endParaRPr lang="en-US" b="1"/>
          </a:p>
          <a:p>
            <a:pPr eaLnBrk="1" hangingPunct="1"/>
            <a:r>
              <a:rPr lang="en-US" b="1"/>
              <a:t>You can always change your plan, but only once you </a:t>
            </a:r>
            <a:r>
              <a:rPr lang="en-US" b="1" u="sng"/>
              <a:t>have one</a:t>
            </a:r>
            <a:r>
              <a:rPr lang="en-US" b="1"/>
              <a: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9D1FACE-E500-4E25-AE7E-5149C0F0C493}" type="slidenum">
              <a:rPr lang="en-US" sz="1400" b="0" smtClean="0"/>
              <a:pPr eaLnBrk="1" hangingPunct="1"/>
              <a:t>13</a:t>
            </a:fld>
            <a:endParaRPr lang="en-US" sz="1400" b="0"/>
          </a:p>
        </p:txBody>
      </p:sp>
      <p:sp>
        <p:nvSpPr>
          <p:cNvPr id="14339" name="Rectangle 2"/>
          <p:cNvSpPr>
            <a:spLocks noGrp="1" noChangeArrowheads="1"/>
          </p:cNvSpPr>
          <p:nvPr>
            <p:ph type="title"/>
          </p:nvPr>
        </p:nvSpPr>
        <p:spPr/>
        <p:txBody>
          <a:bodyPr/>
          <a:lstStyle/>
          <a:p>
            <a:pPr eaLnBrk="1" hangingPunct="1"/>
            <a:r>
              <a:rPr lang="en-US" b="1"/>
              <a:t>TO Do Lists</a:t>
            </a:r>
          </a:p>
        </p:txBody>
      </p:sp>
      <p:sp>
        <p:nvSpPr>
          <p:cNvPr id="14340" name="Rectangle 3"/>
          <p:cNvSpPr>
            <a:spLocks noGrp="1" noChangeArrowheads="1"/>
          </p:cNvSpPr>
          <p:nvPr>
            <p:ph type="body" idx="1"/>
          </p:nvPr>
        </p:nvSpPr>
        <p:spPr/>
        <p:txBody>
          <a:bodyPr/>
          <a:lstStyle/>
          <a:p>
            <a:pPr eaLnBrk="1" hangingPunct="1"/>
            <a:r>
              <a:rPr lang="en-US" b="1"/>
              <a:t>Break things down into small steps</a:t>
            </a:r>
          </a:p>
          <a:p>
            <a:pPr eaLnBrk="1" hangingPunct="1"/>
            <a:endParaRPr lang="en-US" b="1"/>
          </a:p>
          <a:p>
            <a:pPr eaLnBrk="1" hangingPunct="1"/>
            <a:r>
              <a:rPr lang="en-US" b="1"/>
              <a:t>Like a child cleaning his/her room</a:t>
            </a:r>
          </a:p>
          <a:p>
            <a:pPr eaLnBrk="1" hangingPunct="1"/>
            <a:endParaRPr lang="en-US" b="1"/>
          </a:p>
          <a:p>
            <a:pPr eaLnBrk="1" hangingPunct="1"/>
            <a:r>
              <a:rPr lang="en-US" b="1"/>
              <a:t>Do the ugliest thing first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1AA5023-747B-4E7A-890C-366E55EA53DB}" type="slidenum">
              <a:rPr lang="en-US" sz="1400" b="0" smtClean="0"/>
              <a:pPr eaLnBrk="1" hangingPunct="1"/>
              <a:t>14</a:t>
            </a:fld>
            <a:endParaRPr lang="en-US" sz="1400" b="0"/>
          </a:p>
        </p:txBody>
      </p:sp>
      <p:sp>
        <p:nvSpPr>
          <p:cNvPr id="15363" name="Rectangle 2"/>
          <p:cNvSpPr>
            <a:spLocks noGrp="1" noChangeArrowheads="1"/>
          </p:cNvSpPr>
          <p:nvPr>
            <p:ph type="title"/>
          </p:nvPr>
        </p:nvSpPr>
        <p:spPr>
          <a:xfrm>
            <a:off x="304800" y="228600"/>
            <a:ext cx="7772400" cy="1143000"/>
          </a:xfrm>
        </p:spPr>
        <p:txBody>
          <a:bodyPr/>
          <a:lstStyle/>
          <a:p>
            <a:pPr eaLnBrk="1" hangingPunct="1"/>
            <a:r>
              <a:rPr lang="en-US" b="1" dirty="0"/>
              <a:t>The four-quadrant TO DO List</a:t>
            </a:r>
            <a:br>
              <a:rPr lang="en-US" b="1" dirty="0"/>
            </a:br>
            <a:r>
              <a:rPr lang="en-US" sz="3200" b="1" dirty="0"/>
              <a:t>(Eisenhower Matrix)</a:t>
            </a:r>
            <a:endParaRPr lang="en-US" b="1" dirty="0"/>
          </a:p>
        </p:txBody>
      </p:sp>
      <p:sp>
        <p:nvSpPr>
          <p:cNvPr id="15364" name="Rectangle 3"/>
          <p:cNvSpPr>
            <a:spLocks noGrp="1" noChangeArrowheads="1"/>
          </p:cNvSpPr>
          <p:nvPr>
            <p:ph type="body" idx="1"/>
          </p:nvPr>
        </p:nvSpPr>
        <p:spPr/>
        <p:txBody>
          <a:bodyPr/>
          <a:lstStyle/>
          <a:p>
            <a:pPr lvl="4" eaLnBrk="1" hangingPunct="1">
              <a:buFontTx/>
              <a:buNone/>
            </a:pPr>
            <a:r>
              <a:rPr lang="en-US" b="1"/>
              <a:t>	</a:t>
            </a:r>
          </a:p>
        </p:txBody>
      </p:sp>
      <p:graphicFrame>
        <p:nvGraphicFramePr>
          <p:cNvPr id="20498" name="Group 18"/>
          <p:cNvGraphicFramePr>
            <a:graphicFrameLocks noGrp="1"/>
          </p:cNvGraphicFramePr>
          <p:nvPr/>
        </p:nvGraphicFramePr>
        <p:xfrm>
          <a:off x="2514600" y="3302000"/>
          <a:ext cx="5105400" cy="2794000"/>
        </p:xfrm>
        <a:graphic>
          <a:graphicData uri="http://schemas.openxmlformats.org/drawingml/2006/table">
            <a:tbl>
              <a:tblPr/>
              <a:tblGrid>
                <a:gridCol w="2552700">
                  <a:extLst>
                    <a:ext uri="{9D8B030D-6E8A-4147-A177-3AD203B41FA5}">
                      <a16:colId xmlns:a16="http://schemas.microsoft.com/office/drawing/2014/main" val="20000"/>
                    </a:ext>
                  </a:extLst>
                </a:gridCol>
                <a:gridCol w="2552700">
                  <a:extLst>
                    <a:ext uri="{9D8B030D-6E8A-4147-A177-3AD203B41FA5}">
                      <a16:colId xmlns:a16="http://schemas.microsoft.com/office/drawing/2014/main" val="20001"/>
                    </a:ext>
                  </a:extLst>
                </a:gridCol>
              </a:tblGrid>
              <a:tr h="139700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6600" b="1" i="0" u="none" strike="noStrike" cap="none" normalizeH="0" baseline="0">
                          <a:ln>
                            <a:noFill/>
                          </a:ln>
                          <a:solidFill>
                            <a:schemeClr val="tx1"/>
                          </a:solidFill>
                          <a:effectLst/>
                          <a:latin typeface="Times New Roman" pitchFamily="18"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6600" b="1" i="0" u="none" strike="noStrike" cap="none" normalizeH="0" baseline="0">
                          <a:ln>
                            <a:noFill/>
                          </a:ln>
                          <a:solidFill>
                            <a:schemeClr val="tx1"/>
                          </a:solidFill>
                          <a:effectLst/>
                          <a:latin typeface="Times New Roman" pitchFamily="18" charset="0"/>
                        </a:rPr>
                        <a:t>2</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39700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6600" b="1" i="0" u="none" strike="noStrike" cap="none" normalizeH="0" baseline="0">
                          <a:ln>
                            <a:noFill/>
                          </a:ln>
                          <a:solidFill>
                            <a:schemeClr val="tx1"/>
                          </a:solidFill>
                          <a:effectLst/>
                          <a:latin typeface="Times New Roman" pitchFamily="18" charset="0"/>
                        </a:rPr>
                        <a:t>3</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6600" b="1" i="0" u="none" strike="noStrike" cap="none" normalizeH="0" baseline="0">
                          <a:ln>
                            <a:noFill/>
                          </a:ln>
                          <a:solidFill>
                            <a:schemeClr val="tx1"/>
                          </a:solidFill>
                          <a:effectLst/>
                          <a:latin typeface="Times New Roman" pitchFamily="18" charset="0"/>
                        </a:rPr>
                        <a:t>4</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5377" name="Text Box 21"/>
          <p:cNvSpPr txBox="1">
            <a:spLocks noChangeArrowheads="1"/>
          </p:cNvSpPr>
          <p:nvPr/>
        </p:nvSpPr>
        <p:spPr bwMode="auto">
          <a:xfrm>
            <a:off x="609600" y="3708400"/>
            <a:ext cx="1766888"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2800"/>
              <a:t>Important</a:t>
            </a:r>
          </a:p>
        </p:txBody>
      </p:sp>
      <p:sp>
        <p:nvSpPr>
          <p:cNvPr id="15378" name="Text Box 22"/>
          <p:cNvSpPr txBox="1">
            <a:spLocks noChangeArrowheads="1"/>
          </p:cNvSpPr>
          <p:nvPr/>
        </p:nvSpPr>
        <p:spPr bwMode="auto">
          <a:xfrm>
            <a:off x="609600" y="4851400"/>
            <a:ext cx="1766888" cy="94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2800"/>
              <a:t>Not </a:t>
            </a:r>
          </a:p>
          <a:p>
            <a:pPr eaLnBrk="1" hangingPunct="1"/>
            <a:r>
              <a:rPr lang="en-US" sz="2800"/>
              <a:t>Important</a:t>
            </a:r>
          </a:p>
        </p:txBody>
      </p:sp>
      <p:sp>
        <p:nvSpPr>
          <p:cNvPr id="15379" name="Text Box 23"/>
          <p:cNvSpPr txBox="1">
            <a:spLocks noChangeArrowheads="1"/>
          </p:cNvSpPr>
          <p:nvPr/>
        </p:nvSpPr>
        <p:spPr bwMode="auto">
          <a:xfrm>
            <a:off x="2895600" y="2540000"/>
            <a:ext cx="17526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2800"/>
              <a:t>Due Soon</a:t>
            </a:r>
          </a:p>
        </p:txBody>
      </p:sp>
      <p:sp>
        <p:nvSpPr>
          <p:cNvPr id="15380" name="Text Box 24"/>
          <p:cNvSpPr txBox="1">
            <a:spLocks noChangeArrowheads="1"/>
          </p:cNvSpPr>
          <p:nvPr/>
        </p:nvSpPr>
        <p:spPr bwMode="auto">
          <a:xfrm>
            <a:off x="5410200" y="2540000"/>
            <a:ext cx="2281238"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2800"/>
              <a:t>Not Due Soon</a:t>
            </a:r>
          </a:p>
        </p:txBody>
      </p:sp>
      <p:sp>
        <p:nvSpPr>
          <p:cNvPr id="20505" name="AutoShape 25"/>
          <p:cNvSpPr>
            <a:spLocks noChangeArrowheads="1"/>
          </p:cNvSpPr>
          <p:nvPr/>
        </p:nvSpPr>
        <p:spPr bwMode="auto">
          <a:xfrm>
            <a:off x="7467600" y="1143000"/>
            <a:ext cx="1371600" cy="1303338"/>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45499158-A948-4C37-8333-E6C4CD9D5B97}" type="slidenum">
              <a:rPr lang="en-US" altLang="en-US" sz="1400" b="0" smtClean="0"/>
              <a:pPr eaLnBrk="1" hangingPunct="1"/>
              <a:t>15</a:t>
            </a:fld>
            <a:endParaRPr lang="en-US" altLang="en-US" sz="1400" b="0"/>
          </a:p>
        </p:txBody>
      </p:sp>
      <p:pic>
        <p:nvPicPr>
          <p:cNvPr id="16387" name="Picture 2" descr="Image result for time management four quadrant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2475" y="1066800"/>
            <a:ext cx="7686675" cy="523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12B826A9-1024-4984-97FE-D4D6267258D6}" type="slidenum">
              <a:rPr lang="en-US" sz="1400" b="0" smtClean="0"/>
              <a:pPr eaLnBrk="1" hangingPunct="1"/>
              <a:t>16</a:t>
            </a:fld>
            <a:endParaRPr lang="en-US" sz="1400" b="0"/>
          </a:p>
        </p:txBody>
      </p:sp>
      <p:sp>
        <p:nvSpPr>
          <p:cNvPr id="17411" name="Rectangle 2"/>
          <p:cNvSpPr>
            <a:spLocks noGrp="1" noChangeArrowheads="1"/>
          </p:cNvSpPr>
          <p:nvPr>
            <p:ph type="title"/>
          </p:nvPr>
        </p:nvSpPr>
        <p:spPr/>
        <p:txBody>
          <a:bodyPr/>
          <a:lstStyle/>
          <a:p>
            <a:pPr eaLnBrk="1" hangingPunct="1"/>
            <a:r>
              <a:rPr lang="en-US" b="1"/>
              <a:t>Paperwork</a:t>
            </a:r>
          </a:p>
        </p:txBody>
      </p:sp>
      <p:sp>
        <p:nvSpPr>
          <p:cNvPr id="17412" name="Rectangle 3"/>
          <p:cNvSpPr>
            <a:spLocks noGrp="1" noChangeArrowheads="1"/>
          </p:cNvSpPr>
          <p:nvPr>
            <p:ph type="body" idx="1"/>
          </p:nvPr>
        </p:nvSpPr>
        <p:spPr/>
        <p:txBody>
          <a:bodyPr/>
          <a:lstStyle/>
          <a:p>
            <a:pPr eaLnBrk="1" hangingPunct="1"/>
            <a:r>
              <a:rPr lang="en-US" b="1"/>
              <a:t>Clutter is death; it leads to thrashing.  Keep desk clear: focus on one thing at a time</a:t>
            </a:r>
          </a:p>
          <a:p>
            <a:pPr eaLnBrk="1" hangingPunct="1"/>
            <a:r>
              <a:rPr lang="en-US" b="1"/>
              <a:t>A good file system is essential</a:t>
            </a:r>
          </a:p>
          <a:p>
            <a:pPr eaLnBrk="1" hangingPunct="1"/>
            <a:r>
              <a:rPr lang="en-US" b="1"/>
              <a:t>Touch each piece of paper once</a:t>
            </a:r>
          </a:p>
          <a:p>
            <a:pPr eaLnBrk="1" hangingPunct="1"/>
            <a:r>
              <a:rPr lang="en-US" b="1"/>
              <a:t>Touch each piece of email once; your inbox is </a:t>
            </a:r>
            <a:r>
              <a:rPr lang="en-US" b="1" u="sng"/>
              <a:t>not</a:t>
            </a:r>
            <a:r>
              <a:rPr lang="en-US" b="1"/>
              <a:t> your TODO list</a:t>
            </a:r>
          </a:p>
        </p:txBody>
      </p:sp>
      <p:sp>
        <p:nvSpPr>
          <p:cNvPr id="21508" name="AutoShape 4"/>
          <p:cNvSpPr>
            <a:spLocks noChangeArrowheads="1"/>
          </p:cNvSpPr>
          <p:nvPr/>
        </p:nvSpPr>
        <p:spPr bwMode="auto">
          <a:xfrm>
            <a:off x="7772400" y="48006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C1EEC085-FEEA-4EE9-B449-53620BB2610A}" type="slidenum">
              <a:rPr lang="en-US" sz="1400" b="0" smtClean="0"/>
              <a:pPr eaLnBrk="1" hangingPunct="1"/>
              <a:t>17</a:t>
            </a:fld>
            <a:endParaRPr lang="en-US" sz="1400" b="0"/>
          </a:p>
        </p:txBody>
      </p:sp>
      <p:pic>
        <p:nvPicPr>
          <p:cNvPr id="18435" name="Picture 2" descr="c:\documents and settings\administrator\desktop\randy pics\102-0296_img.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436" name="Rectangle 3"/>
          <p:cNvSpPr>
            <a:spLocks noChangeArrowheads="1"/>
          </p:cNvSpPr>
          <p:nvPr/>
        </p:nvSpPr>
        <p:spPr bwMode="auto">
          <a:xfrm>
            <a:off x="457200" y="152400"/>
            <a:ext cx="73152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r>
              <a:rPr lang="en-US" sz="4400">
                <a:solidFill>
                  <a:schemeClr val="tx2"/>
                </a:solidFill>
              </a:rPr>
              <a:t>My Desk</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85E0DF7B-8E75-430F-B890-48FC0DC5B8A6}" type="slidenum">
              <a:rPr lang="en-US" sz="1400" b="0" smtClean="0"/>
              <a:pPr eaLnBrk="1" hangingPunct="1"/>
              <a:t>18</a:t>
            </a:fld>
            <a:endParaRPr lang="en-US" sz="1400" b="0"/>
          </a:p>
        </p:txBody>
      </p:sp>
      <p:pic>
        <p:nvPicPr>
          <p:cNvPr id="19459" name="Picture 1026" descr="c:\documents and settings\administrator\desktop\randy pics\102-0299_img.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A72A44D-5B4C-4E7D-B54C-446ACA858161}" type="slidenum">
              <a:rPr lang="en-US" sz="1400" b="0" smtClean="0"/>
              <a:pPr eaLnBrk="1" hangingPunct="1"/>
              <a:t>19</a:t>
            </a:fld>
            <a:endParaRPr lang="en-US" sz="1400" b="0"/>
          </a:p>
        </p:txBody>
      </p:sp>
      <p:pic>
        <p:nvPicPr>
          <p:cNvPr id="20483" name="Picture 2" descr="c:\documents and settings\administrator\desktop\todolist.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00" y="0"/>
            <a:ext cx="9090025"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1686933-40F5-4AE2-92B5-508452126076}" type="slidenum">
              <a:rPr lang="en-US" sz="1400" b="0" smtClean="0"/>
              <a:pPr eaLnBrk="1" hangingPunct="1"/>
              <a:t>2</a:t>
            </a:fld>
            <a:endParaRPr lang="en-US" sz="1400" b="0"/>
          </a:p>
        </p:txBody>
      </p:sp>
      <p:sp>
        <p:nvSpPr>
          <p:cNvPr id="3075" name="Rectangle 2"/>
          <p:cNvSpPr>
            <a:spLocks noGrp="1" noChangeArrowheads="1"/>
          </p:cNvSpPr>
          <p:nvPr>
            <p:ph type="title"/>
          </p:nvPr>
        </p:nvSpPr>
        <p:spPr>
          <a:xfrm>
            <a:off x="685800" y="304800"/>
            <a:ext cx="7772400" cy="1143000"/>
          </a:xfrm>
        </p:spPr>
        <p:txBody>
          <a:bodyPr/>
          <a:lstStyle/>
          <a:p>
            <a:pPr eaLnBrk="1" hangingPunct="1"/>
            <a:r>
              <a:rPr lang="en-US" b="1"/>
              <a:t>At this talk you will learn to:</a:t>
            </a:r>
          </a:p>
        </p:txBody>
      </p:sp>
      <p:sp>
        <p:nvSpPr>
          <p:cNvPr id="3076" name="Rectangle 3"/>
          <p:cNvSpPr>
            <a:spLocks noGrp="1" noChangeArrowheads="1"/>
          </p:cNvSpPr>
          <p:nvPr>
            <p:ph type="body" idx="1"/>
          </p:nvPr>
        </p:nvSpPr>
        <p:spPr>
          <a:xfrm>
            <a:off x="762000" y="1676400"/>
            <a:ext cx="7696200" cy="3581400"/>
          </a:xfrm>
        </p:spPr>
        <p:txBody>
          <a:bodyPr/>
          <a:lstStyle/>
          <a:p>
            <a:pPr eaLnBrk="1" hangingPunct="1"/>
            <a:r>
              <a:rPr lang="en-US" sz="2800" b="1"/>
              <a:t>Clarify your goals and achieve them</a:t>
            </a:r>
          </a:p>
          <a:p>
            <a:pPr eaLnBrk="1" hangingPunct="1"/>
            <a:r>
              <a:rPr lang="en-US" sz="2800" b="1"/>
              <a:t>Handle people and projects that waste your time</a:t>
            </a:r>
          </a:p>
          <a:p>
            <a:pPr eaLnBrk="1" hangingPunct="1"/>
            <a:r>
              <a:rPr lang="en-US" sz="2800" b="1"/>
              <a:t>Be involved in better delegation</a:t>
            </a:r>
          </a:p>
          <a:p>
            <a:pPr eaLnBrk="1" hangingPunct="1"/>
            <a:r>
              <a:rPr lang="en-US" sz="2800" b="1"/>
              <a:t>Work more efficiently with your boss/advisor</a:t>
            </a:r>
          </a:p>
          <a:p>
            <a:pPr eaLnBrk="1" hangingPunct="1"/>
            <a:r>
              <a:rPr lang="en-US" sz="2800" b="1"/>
              <a:t>Learn specific skills and tools to save you time</a:t>
            </a:r>
          </a:p>
          <a:p>
            <a:pPr eaLnBrk="1" hangingPunct="1"/>
            <a:r>
              <a:rPr lang="en-US" sz="2800" b="1"/>
              <a:t>Overcome stress and procrastination</a:t>
            </a:r>
          </a:p>
          <a:p>
            <a:pPr eaLnBrk="1" hangingPunct="1">
              <a:buFontTx/>
              <a:buNone/>
            </a:pPr>
            <a:endParaRPr lang="en-US" b="1"/>
          </a:p>
          <a:p>
            <a:pPr eaLnBrk="1" hangingPunct="1"/>
            <a:endParaRPr lang="en-US" b="1"/>
          </a:p>
        </p:txBody>
      </p:sp>
      <p:sp>
        <p:nvSpPr>
          <p:cNvPr id="51205" name="AutoShape 5"/>
          <p:cNvSpPr>
            <a:spLocks noChangeArrowheads="1"/>
          </p:cNvSpPr>
          <p:nvPr/>
        </p:nvSpPr>
        <p:spPr bwMode="auto">
          <a:xfrm>
            <a:off x="3048000" y="5791200"/>
            <a:ext cx="609600" cy="579438"/>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
        <p:nvSpPr>
          <p:cNvPr id="3078" name="Text Box 6"/>
          <p:cNvSpPr txBox="1">
            <a:spLocks noChangeArrowheads="1"/>
          </p:cNvSpPr>
          <p:nvPr/>
        </p:nvSpPr>
        <p:spPr bwMode="auto">
          <a:xfrm>
            <a:off x="3794125" y="5810250"/>
            <a:ext cx="437515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3200">
                <a:solidFill>
                  <a:schemeClr val="tx2"/>
                </a:solidFill>
              </a:rPr>
              <a:t>= really important point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7DE0D021-3C27-44AA-8C2C-B69CDAFF6D4F}" type="slidenum">
              <a:rPr lang="en-US" sz="1400" b="0" smtClean="0"/>
              <a:pPr eaLnBrk="1" hangingPunct="1"/>
              <a:t>20</a:t>
            </a:fld>
            <a:endParaRPr lang="en-US" sz="1400" b="0"/>
          </a:p>
        </p:txBody>
      </p:sp>
      <p:pic>
        <p:nvPicPr>
          <p:cNvPr id="21507" name="Picture 2" descr="c:\documents and settings\administrator\desktop\calendarinoutlook.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 y="0"/>
            <a:ext cx="9113838"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D8DC4A32-1311-4907-8837-84FBF331D1B8}" type="slidenum">
              <a:rPr lang="en-US" sz="1400" b="0" smtClean="0"/>
              <a:pPr eaLnBrk="1" hangingPunct="1"/>
              <a:t>21</a:t>
            </a:fld>
            <a:endParaRPr lang="en-US" sz="1400" b="0"/>
          </a:p>
        </p:txBody>
      </p:sp>
      <p:pic>
        <p:nvPicPr>
          <p:cNvPr id="22531" name="Picture 2" descr="c:\documents and settings\administrator\desktop\randy pics\102-0296_img.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BF6AE55-0D32-4762-B7AA-D091633A67F9}" type="slidenum">
              <a:rPr lang="en-US" sz="1400" b="0" smtClean="0"/>
              <a:pPr eaLnBrk="1" hangingPunct="1"/>
              <a:t>22</a:t>
            </a:fld>
            <a:endParaRPr lang="en-US" sz="1400" b="0"/>
          </a:p>
        </p:txBody>
      </p:sp>
      <p:pic>
        <p:nvPicPr>
          <p:cNvPr id="23555" name="Picture 1026" descr="c:\documents and settings\administrator\desktop\randy pics\103-0303_img.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A5BC7B5C-EB86-43E0-9F26-2576B5EBCE42}" type="slidenum">
              <a:rPr lang="en-US" sz="1400" b="0" smtClean="0"/>
              <a:pPr eaLnBrk="1" hangingPunct="1"/>
              <a:t>23</a:t>
            </a:fld>
            <a:endParaRPr lang="en-US" sz="1400" b="0"/>
          </a:p>
        </p:txBody>
      </p:sp>
      <p:pic>
        <p:nvPicPr>
          <p:cNvPr id="24579" name="Picture 2" descr="c:\documents and settings\administrator\desktop\randy pics\103-0304_img.jpg"/>
          <p:cNvPicPr preferRelativeResize="0">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4580" name="Rectangle 3"/>
          <p:cNvSpPr>
            <a:spLocks noChangeArrowheads="1"/>
          </p:cNvSpPr>
          <p:nvPr/>
        </p:nvSpPr>
        <p:spPr bwMode="auto">
          <a:xfrm>
            <a:off x="6019800" y="3733800"/>
            <a:ext cx="2667000" cy="2654300"/>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20000"/>
              </a:spcBef>
            </a:pPr>
            <a:r>
              <a:rPr lang="en-US" sz="2800"/>
              <a:t>Speaker phone:  hands are free to do something else; stress reduction when I’m on hold.</a:t>
            </a:r>
          </a:p>
        </p:txBody>
      </p:sp>
      <p:sp>
        <p:nvSpPr>
          <p:cNvPr id="98308" name="AutoShape 4"/>
          <p:cNvSpPr>
            <a:spLocks noChangeArrowheads="1"/>
          </p:cNvSpPr>
          <p:nvPr/>
        </p:nvSpPr>
        <p:spPr bwMode="auto">
          <a:xfrm>
            <a:off x="5943600" y="29718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F1CB96D2-D0B5-4951-AD30-054332A5E90A}" type="slidenum">
              <a:rPr lang="en-US" sz="1400" b="0" smtClean="0"/>
              <a:pPr eaLnBrk="1" hangingPunct="1"/>
              <a:t>24</a:t>
            </a:fld>
            <a:endParaRPr lang="en-US" sz="1400" b="0"/>
          </a:p>
        </p:txBody>
      </p:sp>
      <p:sp>
        <p:nvSpPr>
          <p:cNvPr id="25603" name="Rectangle 2"/>
          <p:cNvSpPr>
            <a:spLocks noGrp="1" noChangeArrowheads="1"/>
          </p:cNvSpPr>
          <p:nvPr>
            <p:ph type="title"/>
          </p:nvPr>
        </p:nvSpPr>
        <p:spPr/>
        <p:txBody>
          <a:bodyPr/>
          <a:lstStyle/>
          <a:p>
            <a:pPr eaLnBrk="1" hangingPunct="1"/>
            <a:r>
              <a:rPr lang="en-US" b="1"/>
              <a:t>Telephone</a:t>
            </a:r>
          </a:p>
        </p:txBody>
      </p:sp>
      <p:sp>
        <p:nvSpPr>
          <p:cNvPr id="28676" name="Rectangle 3"/>
          <p:cNvSpPr>
            <a:spLocks noGrp="1" noChangeArrowheads="1"/>
          </p:cNvSpPr>
          <p:nvPr>
            <p:ph type="body" idx="1"/>
          </p:nvPr>
        </p:nvSpPr>
        <p:spPr/>
        <p:txBody>
          <a:bodyPr/>
          <a:lstStyle/>
          <a:p>
            <a:pPr eaLnBrk="1" hangingPunct="1">
              <a:defRPr/>
            </a:pPr>
            <a:r>
              <a:rPr lang="en-US" sz="2800" b="1" dirty="0"/>
              <a:t>Keep calls short; stand during call</a:t>
            </a:r>
          </a:p>
          <a:p>
            <a:pPr eaLnBrk="1" hangingPunct="1">
              <a:defRPr/>
            </a:pPr>
            <a:endParaRPr lang="en-US" sz="2800" b="1" dirty="0"/>
          </a:p>
          <a:p>
            <a:pPr eaLnBrk="1" hangingPunct="1">
              <a:defRPr/>
            </a:pPr>
            <a:r>
              <a:rPr lang="en-US" sz="2800" b="1" dirty="0"/>
              <a:t>Start by announcing goals for the call</a:t>
            </a:r>
          </a:p>
          <a:p>
            <a:pPr marL="0" indent="0" eaLnBrk="1" hangingPunct="1">
              <a:buFontTx/>
              <a:buNone/>
              <a:defRPr/>
            </a:pPr>
            <a:endParaRPr lang="en-US" sz="2800" b="1" dirty="0"/>
          </a:p>
          <a:p>
            <a:pPr eaLnBrk="1" hangingPunct="1">
              <a:defRPr/>
            </a:pPr>
            <a:r>
              <a:rPr lang="en-US" sz="2800" b="1" dirty="0"/>
              <a:t>Have something in view that you’re waiting to get to next</a:t>
            </a:r>
          </a:p>
          <a:p>
            <a:pPr eaLnBrk="1" hangingPunct="1">
              <a:defRPr/>
            </a:pPr>
            <a:endParaRPr lang="en-US" sz="2800" b="1"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1D3A2E6-5609-4791-AA21-4DB90FDD78F4}" type="slidenum">
              <a:rPr lang="en-US" sz="1400" b="0" smtClean="0"/>
              <a:pPr eaLnBrk="1" hangingPunct="1"/>
              <a:t>25</a:t>
            </a:fld>
            <a:endParaRPr lang="en-US" sz="1400" b="0"/>
          </a:p>
        </p:txBody>
      </p:sp>
      <p:sp>
        <p:nvSpPr>
          <p:cNvPr id="26627" name="Rectangle 2"/>
          <p:cNvSpPr>
            <a:spLocks noGrp="1" noChangeArrowheads="1"/>
          </p:cNvSpPr>
          <p:nvPr>
            <p:ph type="title"/>
          </p:nvPr>
        </p:nvSpPr>
        <p:spPr/>
        <p:txBody>
          <a:bodyPr/>
          <a:lstStyle/>
          <a:p>
            <a:pPr eaLnBrk="1" hangingPunct="1"/>
            <a:r>
              <a:rPr lang="en-US" b="1"/>
              <a:t>Telephone</a:t>
            </a:r>
          </a:p>
        </p:txBody>
      </p:sp>
      <p:sp>
        <p:nvSpPr>
          <p:cNvPr id="26628" name="Rectangle 3"/>
          <p:cNvSpPr>
            <a:spLocks noGrp="1" noChangeArrowheads="1"/>
          </p:cNvSpPr>
          <p:nvPr>
            <p:ph type="body" idx="1"/>
          </p:nvPr>
        </p:nvSpPr>
        <p:spPr/>
        <p:txBody>
          <a:bodyPr/>
          <a:lstStyle/>
          <a:p>
            <a:pPr eaLnBrk="1" hangingPunct="1">
              <a:lnSpc>
                <a:spcPct val="90000"/>
              </a:lnSpc>
            </a:pPr>
            <a:r>
              <a:rPr lang="en-US" b="1"/>
              <a:t>When done, get off:  “I have students waiting”</a:t>
            </a:r>
          </a:p>
          <a:p>
            <a:pPr eaLnBrk="1" hangingPunct="1">
              <a:lnSpc>
                <a:spcPct val="90000"/>
              </a:lnSpc>
            </a:pPr>
            <a:endParaRPr lang="en-US" b="1"/>
          </a:p>
          <a:p>
            <a:pPr eaLnBrk="1" hangingPunct="1">
              <a:lnSpc>
                <a:spcPct val="90000"/>
              </a:lnSpc>
            </a:pPr>
            <a:r>
              <a:rPr lang="en-US" b="1"/>
              <a:t>If necessary, hang up while you’re talking</a:t>
            </a:r>
          </a:p>
          <a:p>
            <a:pPr eaLnBrk="1" hangingPunct="1">
              <a:lnSpc>
                <a:spcPct val="90000"/>
              </a:lnSpc>
            </a:pPr>
            <a:endParaRPr lang="en-US" b="1"/>
          </a:p>
          <a:p>
            <a:pPr eaLnBrk="1" hangingPunct="1">
              <a:lnSpc>
                <a:spcPct val="90000"/>
              </a:lnSpc>
            </a:pPr>
            <a:r>
              <a:rPr lang="en-US" b="1"/>
              <a:t>Group outgoing calls:  just before lunch and 5pm</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B4304690-2B4E-483A-9847-DD22C2CAFA95}" type="slidenum">
              <a:rPr lang="en-US" sz="1400" b="0" smtClean="0"/>
              <a:pPr eaLnBrk="1" hangingPunct="1"/>
              <a:t>26</a:t>
            </a:fld>
            <a:endParaRPr lang="en-US" sz="1400" b="0"/>
          </a:p>
        </p:txBody>
      </p:sp>
      <p:sp>
        <p:nvSpPr>
          <p:cNvPr id="27651" name="Rectangle 2"/>
          <p:cNvSpPr>
            <a:spLocks noGrp="1" noChangeArrowheads="1"/>
          </p:cNvSpPr>
          <p:nvPr>
            <p:ph type="title"/>
          </p:nvPr>
        </p:nvSpPr>
        <p:spPr/>
        <p:txBody>
          <a:bodyPr/>
          <a:lstStyle/>
          <a:p>
            <a:pPr eaLnBrk="1" hangingPunct="1"/>
            <a:r>
              <a:rPr lang="en-US" b="1"/>
              <a:t>Reading Pile</a:t>
            </a:r>
          </a:p>
        </p:txBody>
      </p:sp>
      <p:sp>
        <p:nvSpPr>
          <p:cNvPr id="27652" name="Rectangle 3"/>
          <p:cNvSpPr>
            <a:spLocks noGrp="1" noChangeArrowheads="1"/>
          </p:cNvSpPr>
          <p:nvPr>
            <p:ph type="body" idx="1"/>
          </p:nvPr>
        </p:nvSpPr>
        <p:spPr/>
        <p:txBody>
          <a:bodyPr/>
          <a:lstStyle/>
          <a:p>
            <a:pPr eaLnBrk="1" hangingPunct="1"/>
            <a:r>
              <a:rPr lang="en-US" b="1"/>
              <a:t>Only read something if you’ll be fired for not reading it</a:t>
            </a:r>
          </a:p>
          <a:p>
            <a:pPr eaLnBrk="1" hangingPunct="1"/>
            <a:endParaRPr lang="en-US" b="1"/>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78297F49-BAC1-4E35-910C-66FBC58FB912}" type="slidenum">
              <a:rPr lang="en-US" sz="1400" b="0" smtClean="0"/>
              <a:pPr eaLnBrk="1" hangingPunct="1"/>
              <a:t>27</a:t>
            </a:fld>
            <a:endParaRPr lang="en-US" sz="1400" b="0"/>
          </a:p>
        </p:txBody>
      </p:sp>
      <p:sp>
        <p:nvSpPr>
          <p:cNvPr id="28675" name="Rectangle 2"/>
          <p:cNvSpPr>
            <a:spLocks noGrp="1" noChangeArrowheads="1"/>
          </p:cNvSpPr>
          <p:nvPr>
            <p:ph type="title"/>
          </p:nvPr>
        </p:nvSpPr>
        <p:spPr/>
        <p:txBody>
          <a:bodyPr/>
          <a:lstStyle/>
          <a:p>
            <a:pPr eaLnBrk="1" hangingPunct="1"/>
            <a:r>
              <a:rPr lang="en-US" b="1"/>
              <a:t>Office Logistics</a:t>
            </a:r>
          </a:p>
        </p:txBody>
      </p:sp>
      <p:sp>
        <p:nvSpPr>
          <p:cNvPr id="28676" name="Rectangle 3"/>
          <p:cNvSpPr>
            <a:spLocks noGrp="1" noChangeArrowheads="1"/>
          </p:cNvSpPr>
          <p:nvPr>
            <p:ph type="body" idx="1"/>
          </p:nvPr>
        </p:nvSpPr>
        <p:spPr/>
        <p:txBody>
          <a:bodyPr/>
          <a:lstStyle/>
          <a:p>
            <a:pPr eaLnBrk="1" hangingPunct="1"/>
            <a:r>
              <a:rPr lang="en-US" b="1"/>
              <a:t>Make your office comfortable for you, and </a:t>
            </a:r>
            <a:r>
              <a:rPr lang="en-US" b="1" u="sng"/>
              <a:t>optionally</a:t>
            </a:r>
            <a:r>
              <a:rPr lang="en-US" b="1"/>
              <a:t> comfortable for others</a:t>
            </a:r>
          </a:p>
          <a:p>
            <a:pPr eaLnBrk="1" hangingPunct="1"/>
            <a:endParaRPr lang="en-US" b="1"/>
          </a:p>
          <a:p>
            <a:pPr eaLnBrk="1" hangingPunct="1"/>
            <a:r>
              <a:rPr lang="en-US" b="1"/>
              <a:t>No soft comfortable chairs!  I have folding chairs, some people cut off front legs</a:t>
            </a:r>
          </a:p>
          <a:p>
            <a:pPr eaLnBrk="1" hangingPunct="1"/>
            <a:endParaRPr lang="en-US" b="1"/>
          </a:p>
          <a:p>
            <a:pPr eaLnBrk="1" hangingPunct="1">
              <a:buFontTx/>
              <a:buNone/>
            </a:pPr>
            <a:endParaRPr lang="en-US" b="1"/>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8656A034-EF77-4A70-8B3F-774325A69F0B}" type="slidenum">
              <a:rPr lang="en-US" sz="1400" b="0" smtClean="0"/>
              <a:pPr eaLnBrk="1" hangingPunct="1"/>
              <a:t>28</a:t>
            </a:fld>
            <a:endParaRPr lang="en-US" sz="1400" b="0"/>
          </a:p>
        </p:txBody>
      </p:sp>
      <p:sp>
        <p:nvSpPr>
          <p:cNvPr id="29699" name="Rectangle 2"/>
          <p:cNvSpPr>
            <a:spLocks noGrp="1" noChangeArrowheads="1"/>
          </p:cNvSpPr>
          <p:nvPr>
            <p:ph type="title"/>
          </p:nvPr>
        </p:nvSpPr>
        <p:spPr/>
        <p:txBody>
          <a:bodyPr/>
          <a:lstStyle/>
          <a:p>
            <a:pPr eaLnBrk="1" hangingPunct="1"/>
            <a:r>
              <a:rPr lang="en-US" b="1"/>
              <a:t>Scheduling Yourself</a:t>
            </a:r>
          </a:p>
        </p:txBody>
      </p:sp>
      <p:sp>
        <p:nvSpPr>
          <p:cNvPr id="29700" name="Rectangle 3"/>
          <p:cNvSpPr>
            <a:spLocks noGrp="1" noChangeArrowheads="1"/>
          </p:cNvSpPr>
          <p:nvPr>
            <p:ph type="body" idx="1"/>
          </p:nvPr>
        </p:nvSpPr>
        <p:spPr/>
        <p:txBody>
          <a:bodyPr/>
          <a:lstStyle/>
          <a:p>
            <a:pPr eaLnBrk="1" hangingPunct="1"/>
            <a:r>
              <a:rPr lang="en-US" b="1"/>
              <a:t>You don’t </a:t>
            </a:r>
            <a:r>
              <a:rPr lang="en-US" b="1" u="sng"/>
              <a:t>find</a:t>
            </a:r>
            <a:r>
              <a:rPr lang="en-US" b="1"/>
              <a:t> time for important things, you </a:t>
            </a:r>
            <a:r>
              <a:rPr lang="en-US" b="1" u="sng"/>
              <a:t>make</a:t>
            </a:r>
            <a:r>
              <a:rPr lang="en-US" b="1"/>
              <a:t> it</a:t>
            </a:r>
          </a:p>
          <a:p>
            <a:pPr eaLnBrk="1" hangingPunct="1"/>
            <a:endParaRPr lang="en-US" b="1"/>
          </a:p>
          <a:p>
            <a:pPr eaLnBrk="1" hangingPunct="1"/>
            <a:r>
              <a:rPr lang="en-US" b="1"/>
              <a:t>Everything you do is an </a:t>
            </a:r>
            <a:r>
              <a:rPr lang="en-US" b="1" u="sng"/>
              <a:t>opportunity cost</a:t>
            </a:r>
          </a:p>
          <a:p>
            <a:pPr eaLnBrk="1" hangingPunct="1"/>
            <a:endParaRPr lang="en-US" b="1"/>
          </a:p>
          <a:p>
            <a:pPr eaLnBrk="1" hangingPunct="1"/>
            <a:r>
              <a:rPr lang="en-US" b="1"/>
              <a:t>Learn to say “No”</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8E86E31B-0624-433C-9F22-D7297F0EA470}" type="slidenum">
              <a:rPr lang="en-US" sz="1400" b="0" smtClean="0"/>
              <a:pPr eaLnBrk="1" hangingPunct="1"/>
              <a:t>29</a:t>
            </a:fld>
            <a:endParaRPr lang="en-US" sz="1400" b="0"/>
          </a:p>
        </p:txBody>
      </p:sp>
      <p:sp>
        <p:nvSpPr>
          <p:cNvPr id="30723" name="Rectangle 2"/>
          <p:cNvSpPr>
            <a:spLocks noGrp="1" noChangeArrowheads="1"/>
          </p:cNvSpPr>
          <p:nvPr>
            <p:ph type="title"/>
          </p:nvPr>
        </p:nvSpPr>
        <p:spPr/>
        <p:txBody>
          <a:bodyPr/>
          <a:lstStyle/>
          <a:p>
            <a:pPr eaLnBrk="1" hangingPunct="1"/>
            <a:r>
              <a:rPr lang="en-US" b="1"/>
              <a:t>Learn to say “No”</a:t>
            </a:r>
          </a:p>
        </p:txBody>
      </p:sp>
      <p:sp>
        <p:nvSpPr>
          <p:cNvPr id="30724" name="Rectangle 3"/>
          <p:cNvSpPr>
            <a:spLocks noGrp="1" noChangeArrowheads="1"/>
          </p:cNvSpPr>
          <p:nvPr>
            <p:ph type="body" idx="1"/>
          </p:nvPr>
        </p:nvSpPr>
        <p:spPr/>
        <p:txBody>
          <a:bodyPr/>
          <a:lstStyle/>
          <a:p>
            <a:pPr eaLnBrk="1" hangingPunct="1"/>
            <a:r>
              <a:rPr lang="en-US" b="1"/>
              <a:t>Will this help me get tenure?</a:t>
            </a:r>
          </a:p>
          <a:p>
            <a:pPr eaLnBrk="1" hangingPunct="1"/>
            <a:endParaRPr lang="en-US" b="1"/>
          </a:p>
          <a:p>
            <a:pPr eaLnBrk="1" hangingPunct="1"/>
            <a:r>
              <a:rPr lang="en-US" b="1"/>
              <a:t>Will this help me get my masters?</a:t>
            </a:r>
          </a:p>
          <a:p>
            <a:pPr eaLnBrk="1" hangingPunct="1"/>
            <a:endParaRPr lang="en-US" b="1"/>
          </a:p>
          <a:p>
            <a:pPr eaLnBrk="1" hangingPunct="1"/>
            <a:r>
              <a:rPr lang="en-US" b="1"/>
              <a:t>Will this help me get my Ph.D?</a:t>
            </a:r>
          </a:p>
          <a:p>
            <a:pPr eaLnBrk="1" hangingPunct="1"/>
            <a:endParaRPr lang="en-US" b="1"/>
          </a:p>
          <a:p>
            <a:pPr eaLnBrk="1" hangingPunct="1"/>
            <a:r>
              <a:rPr lang="en-US" b="1"/>
              <a:t>Keep “help me” broadly defined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240EF7A4-F2BD-4070-961F-BF192CCC7BE4}" type="slidenum">
              <a:rPr lang="en-US" sz="1400" b="0" smtClean="0"/>
              <a:pPr eaLnBrk="1" hangingPunct="1"/>
              <a:t>3</a:t>
            </a:fld>
            <a:endParaRPr lang="en-US" sz="1400" b="0"/>
          </a:p>
        </p:txBody>
      </p:sp>
      <p:sp>
        <p:nvSpPr>
          <p:cNvPr id="4099" name="Rectangle 2"/>
          <p:cNvSpPr>
            <a:spLocks noChangeArrowheads="1"/>
          </p:cNvSpPr>
          <p:nvPr/>
        </p:nvSpPr>
        <p:spPr bwMode="auto">
          <a:xfrm>
            <a:off x="609600" y="1828800"/>
            <a:ext cx="7696200" cy="2379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sz="4800" b="0" i="1" dirty="0"/>
              <a:t>Remember that time is money</a:t>
            </a:r>
          </a:p>
          <a:p>
            <a:pPr algn="r">
              <a:spcBef>
                <a:spcPct val="50000"/>
              </a:spcBef>
            </a:pPr>
            <a:r>
              <a:rPr lang="en-US" sz="4000" b="0" dirty="0"/>
              <a:t>Ben Franklin, 1748</a:t>
            </a:r>
          </a:p>
          <a:p>
            <a:pPr algn="r">
              <a:spcBef>
                <a:spcPct val="50000"/>
              </a:spcBef>
            </a:pPr>
            <a:r>
              <a:rPr lang="en-US" sz="2800" b="0" dirty="0"/>
              <a:t>Advice to a young tradesman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71F1750B-2C7F-48CA-B3FC-96BC8F40025B}" type="slidenum">
              <a:rPr lang="en-US" sz="1400" b="0" smtClean="0"/>
              <a:pPr eaLnBrk="1" hangingPunct="1"/>
              <a:t>30</a:t>
            </a:fld>
            <a:endParaRPr lang="en-US" sz="1400" b="0"/>
          </a:p>
        </p:txBody>
      </p:sp>
      <p:sp>
        <p:nvSpPr>
          <p:cNvPr id="31747" name="Rectangle 2"/>
          <p:cNvSpPr>
            <a:spLocks noGrp="1" noChangeArrowheads="1"/>
          </p:cNvSpPr>
          <p:nvPr>
            <p:ph type="title"/>
          </p:nvPr>
        </p:nvSpPr>
        <p:spPr/>
        <p:txBody>
          <a:bodyPr/>
          <a:lstStyle/>
          <a:p>
            <a:pPr eaLnBrk="1" hangingPunct="1"/>
            <a:r>
              <a:rPr lang="en-US" b="1"/>
              <a:t>Gentle No’s</a:t>
            </a:r>
          </a:p>
        </p:txBody>
      </p:sp>
      <p:sp>
        <p:nvSpPr>
          <p:cNvPr id="31748" name="Rectangle 3"/>
          <p:cNvSpPr>
            <a:spLocks noGrp="1" noChangeArrowheads="1"/>
          </p:cNvSpPr>
          <p:nvPr>
            <p:ph type="body" idx="1"/>
          </p:nvPr>
        </p:nvSpPr>
        <p:spPr/>
        <p:txBody>
          <a:bodyPr/>
          <a:lstStyle/>
          <a:p>
            <a:pPr eaLnBrk="1" hangingPunct="1"/>
            <a:r>
              <a:rPr lang="en-US" b="1"/>
              <a:t>“I’ll do it if nobody else steps forward” or “I’ll be your deep fall back,” but you have to keep searching.</a:t>
            </a:r>
          </a:p>
          <a:p>
            <a:pPr eaLnBrk="1" hangingPunct="1"/>
            <a:endParaRPr lang="en-US" b="1"/>
          </a:p>
          <a:p>
            <a:pPr eaLnBrk="1" hangingPunct="1"/>
            <a:r>
              <a:rPr lang="en-US" b="1"/>
              <a:t>Moving parties in grad school…</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65E8119-171C-4E86-8CE5-A4ADEAC0F4E7}" type="slidenum">
              <a:rPr lang="en-US" sz="1400" b="0" smtClean="0"/>
              <a:pPr eaLnBrk="1" hangingPunct="1"/>
              <a:t>31</a:t>
            </a:fld>
            <a:endParaRPr lang="en-US" sz="1400" b="0"/>
          </a:p>
        </p:txBody>
      </p:sp>
      <p:sp>
        <p:nvSpPr>
          <p:cNvPr id="32771" name="Rectangle 2"/>
          <p:cNvSpPr>
            <a:spLocks noGrp="1" noChangeArrowheads="1"/>
          </p:cNvSpPr>
          <p:nvPr>
            <p:ph type="title"/>
          </p:nvPr>
        </p:nvSpPr>
        <p:spPr>
          <a:xfrm>
            <a:off x="228600" y="609600"/>
            <a:ext cx="8686800" cy="1143000"/>
          </a:xfrm>
        </p:spPr>
        <p:txBody>
          <a:bodyPr/>
          <a:lstStyle/>
          <a:p>
            <a:pPr eaLnBrk="1" hangingPunct="1"/>
            <a:r>
              <a:rPr lang="en-US" b="1"/>
              <a:t>Everyone has Good and Bad Times</a:t>
            </a:r>
          </a:p>
        </p:txBody>
      </p:sp>
      <p:sp>
        <p:nvSpPr>
          <p:cNvPr id="32772" name="Rectangle 3"/>
          <p:cNvSpPr>
            <a:spLocks noGrp="1" noChangeArrowheads="1"/>
          </p:cNvSpPr>
          <p:nvPr>
            <p:ph type="body" idx="1"/>
          </p:nvPr>
        </p:nvSpPr>
        <p:spPr/>
        <p:txBody>
          <a:bodyPr/>
          <a:lstStyle/>
          <a:p>
            <a:pPr eaLnBrk="1" hangingPunct="1"/>
            <a:r>
              <a:rPr lang="en-US" b="1"/>
              <a:t>Find your creative/thinking time.  Defend it ruthlessly, spend it alone, maybe at home.</a:t>
            </a:r>
          </a:p>
          <a:p>
            <a:pPr eaLnBrk="1" hangingPunct="1"/>
            <a:endParaRPr lang="en-US" b="1"/>
          </a:p>
          <a:p>
            <a:pPr eaLnBrk="1" hangingPunct="1"/>
            <a:r>
              <a:rPr lang="en-US" b="1"/>
              <a:t>Find your dead time.  Schedule meetings, phone calls, and mundane stuff during it.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BC7B2CEF-1B74-4E9F-B094-F50F198752B6}" type="slidenum">
              <a:rPr lang="en-US" sz="1400" b="0" smtClean="0"/>
              <a:pPr eaLnBrk="1" hangingPunct="1"/>
              <a:t>32</a:t>
            </a:fld>
            <a:endParaRPr lang="en-US" sz="1400" b="0"/>
          </a:p>
        </p:txBody>
      </p:sp>
      <p:sp>
        <p:nvSpPr>
          <p:cNvPr id="33795" name="Rectangle 2"/>
          <p:cNvSpPr>
            <a:spLocks noGrp="1" noChangeArrowheads="1"/>
          </p:cNvSpPr>
          <p:nvPr>
            <p:ph type="title"/>
          </p:nvPr>
        </p:nvSpPr>
        <p:spPr/>
        <p:txBody>
          <a:bodyPr/>
          <a:lstStyle/>
          <a:p>
            <a:pPr eaLnBrk="1" hangingPunct="1"/>
            <a:r>
              <a:rPr lang="en-US" b="1"/>
              <a:t>Interruptions</a:t>
            </a:r>
          </a:p>
        </p:txBody>
      </p:sp>
      <p:sp>
        <p:nvSpPr>
          <p:cNvPr id="45060" name="Rectangle 3"/>
          <p:cNvSpPr>
            <a:spLocks noGrp="1" noChangeArrowheads="1"/>
          </p:cNvSpPr>
          <p:nvPr>
            <p:ph type="body" idx="1"/>
          </p:nvPr>
        </p:nvSpPr>
        <p:spPr/>
        <p:txBody>
          <a:bodyPr/>
          <a:lstStyle/>
          <a:p>
            <a:pPr eaLnBrk="1" hangingPunct="1">
              <a:lnSpc>
                <a:spcPct val="90000"/>
              </a:lnSpc>
              <a:defRPr/>
            </a:pPr>
            <a:r>
              <a:rPr lang="en-US" sz="2800" b="1" dirty="0"/>
              <a:t>6-9 minutes, 4-5 minute recovery – five interruptions shoots an hour</a:t>
            </a:r>
          </a:p>
          <a:p>
            <a:pPr eaLnBrk="1" hangingPunct="1">
              <a:lnSpc>
                <a:spcPct val="90000"/>
              </a:lnSpc>
              <a:defRPr/>
            </a:pPr>
            <a:endParaRPr lang="en-US" sz="2800" b="1" dirty="0"/>
          </a:p>
          <a:p>
            <a:pPr eaLnBrk="1" hangingPunct="1">
              <a:lnSpc>
                <a:spcPct val="90000"/>
              </a:lnSpc>
              <a:defRPr/>
            </a:pPr>
            <a:r>
              <a:rPr lang="en-US" sz="2800" b="1" dirty="0"/>
              <a:t>You must reduce frequency and length of interruptions (turn phone calls into email)</a:t>
            </a:r>
          </a:p>
          <a:p>
            <a:pPr marL="0" indent="0" eaLnBrk="1" hangingPunct="1">
              <a:lnSpc>
                <a:spcPct val="90000"/>
              </a:lnSpc>
              <a:buFontTx/>
              <a:buNone/>
              <a:defRPr/>
            </a:pPr>
            <a:endParaRPr lang="en-US" sz="2800" b="1" dirty="0"/>
          </a:p>
          <a:p>
            <a:pPr eaLnBrk="1" hangingPunct="1">
              <a:lnSpc>
                <a:spcPct val="90000"/>
              </a:lnSpc>
              <a:defRPr/>
            </a:pPr>
            <a:r>
              <a:rPr lang="en-US" sz="2800" b="1" dirty="0"/>
              <a:t>E-mail noise on new mail is an</a:t>
            </a:r>
            <a:br>
              <a:rPr lang="en-US" sz="2800" b="1" dirty="0"/>
            </a:br>
            <a:r>
              <a:rPr lang="en-US" sz="2800" b="1" dirty="0"/>
              <a:t>interruption -&gt; TURN IT OFF!!</a:t>
            </a:r>
          </a:p>
        </p:txBody>
      </p:sp>
      <p:sp>
        <p:nvSpPr>
          <p:cNvPr id="32772" name="AutoShape 4"/>
          <p:cNvSpPr>
            <a:spLocks noChangeArrowheads="1"/>
          </p:cNvSpPr>
          <p:nvPr/>
        </p:nvSpPr>
        <p:spPr bwMode="auto">
          <a:xfrm>
            <a:off x="6400800" y="54864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5D830CF-4DE9-45BC-8DE3-B555D0D92F0F}" type="slidenum">
              <a:rPr lang="en-US" sz="1400" b="0" smtClean="0"/>
              <a:pPr eaLnBrk="1" hangingPunct="1"/>
              <a:t>33</a:t>
            </a:fld>
            <a:endParaRPr lang="en-US" sz="1400" b="0"/>
          </a:p>
        </p:txBody>
      </p:sp>
      <p:sp>
        <p:nvSpPr>
          <p:cNvPr id="34819" name="Rectangle 2"/>
          <p:cNvSpPr>
            <a:spLocks noGrp="1" noChangeArrowheads="1"/>
          </p:cNvSpPr>
          <p:nvPr>
            <p:ph type="title"/>
          </p:nvPr>
        </p:nvSpPr>
        <p:spPr/>
        <p:txBody>
          <a:bodyPr/>
          <a:lstStyle/>
          <a:p>
            <a:pPr eaLnBrk="1" hangingPunct="1"/>
            <a:r>
              <a:rPr lang="en-US" b="1"/>
              <a:t>Cutting Things Short</a:t>
            </a:r>
          </a:p>
        </p:txBody>
      </p:sp>
      <p:sp>
        <p:nvSpPr>
          <p:cNvPr id="34820" name="Rectangle 3"/>
          <p:cNvSpPr>
            <a:spLocks noGrp="1" noChangeArrowheads="1"/>
          </p:cNvSpPr>
          <p:nvPr>
            <p:ph type="body" idx="1"/>
          </p:nvPr>
        </p:nvSpPr>
        <p:spPr/>
        <p:txBody>
          <a:bodyPr/>
          <a:lstStyle/>
          <a:p>
            <a:pPr eaLnBrk="1" hangingPunct="1">
              <a:lnSpc>
                <a:spcPct val="90000"/>
              </a:lnSpc>
            </a:pPr>
            <a:r>
              <a:rPr lang="en-US" sz="2800" b="1"/>
              <a:t>“I’m in the middle of something now…”</a:t>
            </a:r>
          </a:p>
          <a:p>
            <a:pPr eaLnBrk="1" hangingPunct="1">
              <a:lnSpc>
                <a:spcPct val="90000"/>
              </a:lnSpc>
            </a:pPr>
            <a:endParaRPr lang="en-US" sz="2800" b="1"/>
          </a:p>
          <a:p>
            <a:pPr eaLnBrk="1" hangingPunct="1">
              <a:lnSpc>
                <a:spcPct val="90000"/>
              </a:lnSpc>
            </a:pPr>
            <a:r>
              <a:rPr lang="en-US" sz="2800" b="1"/>
              <a:t>Start with “I only have 5 minutes” – you can always extend this</a:t>
            </a:r>
          </a:p>
          <a:p>
            <a:pPr eaLnBrk="1" hangingPunct="1">
              <a:lnSpc>
                <a:spcPct val="90000"/>
              </a:lnSpc>
            </a:pPr>
            <a:endParaRPr lang="en-US" sz="2800" b="1"/>
          </a:p>
          <a:p>
            <a:pPr eaLnBrk="1" hangingPunct="1">
              <a:lnSpc>
                <a:spcPct val="90000"/>
              </a:lnSpc>
            </a:pPr>
            <a:r>
              <a:rPr lang="en-US" sz="2800" b="1"/>
              <a:t>Stand up, stroll to the door, complement, thank, shake hands</a:t>
            </a:r>
          </a:p>
          <a:p>
            <a:pPr eaLnBrk="1" hangingPunct="1">
              <a:lnSpc>
                <a:spcPct val="90000"/>
              </a:lnSpc>
            </a:pPr>
            <a:endParaRPr lang="en-US" sz="2800" b="1"/>
          </a:p>
          <a:p>
            <a:pPr eaLnBrk="1" hangingPunct="1">
              <a:lnSpc>
                <a:spcPct val="90000"/>
              </a:lnSpc>
            </a:pPr>
            <a:r>
              <a:rPr lang="en-US" sz="2800" b="1"/>
              <a:t>Clock-watching; on wall behind them</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A18627D5-FEBC-404F-8B25-94E74AEB6D3B}" type="slidenum">
              <a:rPr lang="en-US" sz="1400" b="0" smtClean="0"/>
              <a:pPr eaLnBrk="1" hangingPunct="1"/>
              <a:t>34</a:t>
            </a:fld>
            <a:endParaRPr lang="en-US" sz="1400" b="0"/>
          </a:p>
        </p:txBody>
      </p:sp>
      <p:sp>
        <p:nvSpPr>
          <p:cNvPr id="35843" name="Rectangle 2"/>
          <p:cNvSpPr>
            <a:spLocks noGrp="1" noChangeArrowheads="1"/>
          </p:cNvSpPr>
          <p:nvPr>
            <p:ph type="title"/>
          </p:nvPr>
        </p:nvSpPr>
        <p:spPr/>
        <p:txBody>
          <a:bodyPr/>
          <a:lstStyle/>
          <a:p>
            <a:pPr eaLnBrk="1" hangingPunct="1"/>
            <a:r>
              <a:rPr lang="en-US" b="1"/>
              <a:t>Time Journals</a:t>
            </a:r>
          </a:p>
        </p:txBody>
      </p:sp>
      <p:sp>
        <p:nvSpPr>
          <p:cNvPr id="35844" name="Rectangle 3"/>
          <p:cNvSpPr>
            <a:spLocks noGrp="1" noChangeArrowheads="1"/>
          </p:cNvSpPr>
          <p:nvPr>
            <p:ph type="body" idx="1"/>
          </p:nvPr>
        </p:nvSpPr>
        <p:spPr/>
        <p:txBody>
          <a:bodyPr/>
          <a:lstStyle/>
          <a:p>
            <a:pPr eaLnBrk="1" hangingPunct="1"/>
            <a:r>
              <a:rPr lang="en-US" b="1"/>
              <a:t>It’s amazing what you learn!</a:t>
            </a:r>
          </a:p>
          <a:p>
            <a:pPr eaLnBrk="1" hangingPunct="1"/>
            <a:endParaRPr lang="en-US" b="1"/>
          </a:p>
          <a:p>
            <a:pPr eaLnBrk="1" hangingPunct="1"/>
            <a:r>
              <a:rPr lang="en-US" b="1"/>
              <a:t>Monitor yourself in 15 minute increments for between 3 days and two weeks.</a:t>
            </a:r>
          </a:p>
          <a:p>
            <a:pPr eaLnBrk="1" hangingPunct="1"/>
            <a:endParaRPr lang="en-US" b="1"/>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D91974E5-EDB3-42AC-A78B-D53D8AB38000}" type="slidenum">
              <a:rPr lang="en-US" sz="1400" b="0" smtClean="0"/>
              <a:pPr eaLnBrk="1" hangingPunct="1"/>
              <a:t>35</a:t>
            </a:fld>
            <a:endParaRPr lang="en-US" sz="1400" b="0"/>
          </a:p>
        </p:txBody>
      </p:sp>
      <p:pic>
        <p:nvPicPr>
          <p:cNvPr id="36867" name="Picture 3" descr="C:\Documents and Settings\Administrator\Desktop\newscan0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28800" y="228600"/>
            <a:ext cx="6191250" cy="769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24784B6-A9FA-4014-B7DB-27FDD45EBA4A}" type="slidenum">
              <a:rPr lang="en-US" sz="1400" b="0" smtClean="0"/>
              <a:pPr eaLnBrk="1" hangingPunct="1"/>
              <a:t>36</a:t>
            </a:fld>
            <a:endParaRPr lang="en-US" sz="1400" b="0"/>
          </a:p>
        </p:txBody>
      </p:sp>
      <p:pic>
        <p:nvPicPr>
          <p:cNvPr id="37891" name="Picture 3" descr="C:\Documents and Settings\Administrator\Desktop\newscan01.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24075" y="142875"/>
            <a:ext cx="5191125" cy="701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F9E5D4E1-99EB-434E-917A-2823A47A9C18}" type="slidenum">
              <a:rPr lang="en-US" sz="1400" b="0" smtClean="0"/>
              <a:pPr eaLnBrk="1" hangingPunct="1"/>
              <a:t>37</a:t>
            </a:fld>
            <a:endParaRPr lang="en-US" sz="1400" b="0"/>
          </a:p>
        </p:txBody>
      </p:sp>
      <p:pic>
        <p:nvPicPr>
          <p:cNvPr id="38915" name="Picture 4" descr="C:\Documents and Settings\Administrator\Desktop\scan01.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00200" y="228600"/>
            <a:ext cx="4999038" cy="640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2EA9AA66-A3A6-441B-AB70-0174B863AF37}" type="slidenum">
              <a:rPr lang="en-US" sz="1400" b="0" smtClean="0"/>
              <a:pPr eaLnBrk="1" hangingPunct="1"/>
              <a:t>38</a:t>
            </a:fld>
            <a:endParaRPr lang="en-US" sz="1400" b="0"/>
          </a:p>
        </p:txBody>
      </p:sp>
      <p:pic>
        <p:nvPicPr>
          <p:cNvPr id="39939" name="Picture 2" descr="C:\Documents and Settings\Administrator\Desktop\scan01.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00200" y="228600"/>
            <a:ext cx="4999038" cy="640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0" name="Rectangle 3"/>
          <p:cNvSpPr>
            <a:spLocks noChangeArrowheads="1"/>
          </p:cNvSpPr>
          <p:nvPr/>
        </p:nvSpPr>
        <p:spPr bwMode="auto">
          <a:xfrm>
            <a:off x="2286000" y="1066800"/>
            <a:ext cx="762000" cy="457200"/>
          </a:xfrm>
          <a:prstGeom prst="rect">
            <a:avLst/>
          </a:prstGeom>
          <a:noFill/>
          <a:ln w="76200">
            <a:solidFill>
              <a:schemeClr val="hlink"/>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9941" name="Rectangle 4"/>
          <p:cNvSpPr>
            <a:spLocks noChangeArrowheads="1"/>
          </p:cNvSpPr>
          <p:nvPr/>
        </p:nvSpPr>
        <p:spPr bwMode="auto">
          <a:xfrm>
            <a:off x="3886200" y="1066800"/>
            <a:ext cx="762000" cy="457200"/>
          </a:xfrm>
          <a:prstGeom prst="rect">
            <a:avLst/>
          </a:prstGeom>
          <a:noFill/>
          <a:ln w="76200">
            <a:solidFill>
              <a:schemeClr val="hlink"/>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9942" name="Rectangle 5"/>
          <p:cNvSpPr>
            <a:spLocks noChangeArrowheads="1"/>
          </p:cNvSpPr>
          <p:nvPr/>
        </p:nvSpPr>
        <p:spPr bwMode="auto">
          <a:xfrm>
            <a:off x="3886200" y="1927225"/>
            <a:ext cx="762000" cy="609600"/>
          </a:xfrm>
          <a:prstGeom prst="rect">
            <a:avLst/>
          </a:prstGeom>
          <a:noFill/>
          <a:ln w="76200">
            <a:solidFill>
              <a:schemeClr val="hlink"/>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7463" name="AutoShape 7"/>
          <p:cNvSpPr>
            <a:spLocks noChangeArrowheads="1"/>
          </p:cNvSpPr>
          <p:nvPr/>
        </p:nvSpPr>
        <p:spPr bwMode="auto">
          <a:xfrm>
            <a:off x="6705600" y="10668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9E68030-FFF8-4D86-B6DB-015173737565}" type="slidenum">
              <a:rPr lang="en-US" sz="1400" b="0" smtClean="0"/>
              <a:pPr eaLnBrk="1" hangingPunct="1"/>
              <a:t>39</a:t>
            </a:fld>
            <a:endParaRPr lang="en-US" sz="1400" b="0"/>
          </a:p>
        </p:txBody>
      </p:sp>
      <p:sp>
        <p:nvSpPr>
          <p:cNvPr id="40963" name="Rectangle 2"/>
          <p:cNvSpPr>
            <a:spLocks noGrp="1" noChangeArrowheads="1"/>
          </p:cNvSpPr>
          <p:nvPr>
            <p:ph type="title"/>
          </p:nvPr>
        </p:nvSpPr>
        <p:spPr/>
        <p:txBody>
          <a:bodyPr/>
          <a:lstStyle/>
          <a:p>
            <a:pPr eaLnBrk="1" hangingPunct="1"/>
            <a:r>
              <a:rPr lang="en-US" b="1"/>
              <a:t>Using Time Journal Data</a:t>
            </a:r>
          </a:p>
        </p:txBody>
      </p:sp>
      <p:sp>
        <p:nvSpPr>
          <p:cNvPr id="53252" name="Rectangle 3"/>
          <p:cNvSpPr>
            <a:spLocks noGrp="1" noChangeArrowheads="1"/>
          </p:cNvSpPr>
          <p:nvPr>
            <p:ph type="body" idx="1"/>
          </p:nvPr>
        </p:nvSpPr>
        <p:spPr/>
        <p:txBody>
          <a:bodyPr/>
          <a:lstStyle/>
          <a:p>
            <a:pPr eaLnBrk="1" hangingPunct="1">
              <a:lnSpc>
                <a:spcPct val="90000"/>
              </a:lnSpc>
              <a:defRPr/>
            </a:pPr>
            <a:r>
              <a:rPr lang="en-US" sz="2800" b="1" dirty="0"/>
              <a:t>What am I doing that doesn’t really need to be done?</a:t>
            </a:r>
          </a:p>
          <a:p>
            <a:pPr eaLnBrk="1" hangingPunct="1">
              <a:lnSpc>
                <a:spcPct val="90000"/>
              </a:lnSpc>
              <a:defRPr/>
            </a:pPr>
            <a:endParaRPr lang="en-US" sz="2800" b="1" dirty="0"/>
          </a:p>
          <a:p>
            <a:pPr eaLnBrk="1" hangingPunct="1">
              <a:lnSpc>
                <a:spcPct val="90000"/>
              </a:lnSpc>
              <a:defRPr/>
            </a:pPr>
            <a:r>
              <a:rPr lang="en-US" sz="2800" b="1" dirty="0"/>
              <a:t>What am I doing that could be done by someone else?</a:t>
            </a:r>
          </a:p>
          <a:p>
            <a:pPr eaLnBrk="1" hangingPunct="1">
              <a:lnSpc>
                <a:spcPct val="90000"/>
              </a:lnSpc>
              <a:defRPr/>
            </a:pPr>
            <a:endParaRPr lang="en-US" sz="2800" b="1" dirty="0"/>
          </a:p>
          <a:p>
            <a:pPr eaLnBrk="1" hangingPunct="1">
              <a:lnSpc>
                <a:spcPct val="90000"/>
              </a:lnSpc>
              <a:defRPr/>
            </a:pPr>
            <a:r>
              <a:rPr lang="en-US" sz="2800" b="1" dirty="0"/>
              <a:t>What am I doing that could be done more efficiently?</a:t>
            </a:r>
          </a:p>
          <a:p>
            <a:pPr marL="0" indent="0" eaLnBrk="1" hangingPunct="1">
              <a:lnSpc>
                <a:spcPct val="90000"/>
              </a:lnSpc>
              <a:buFontTx/>
              <a:buNone/>
              <a:defRPr/>
            </a:pPr>
            <a:endParaRPr lang="en-US" sz="28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AB1B591C-5C91-4262-9132-F4A937A7F4AE}" type="slidenum">
              <a:rPr lang="en-US" sz="1400" b="0" smtClean="0"/>
              <a:pPr eaLnBrk="1" hangingPunct="1"/>
              <a:t>4</a:t>
            </a:fld>
            <a:endParaRPr lang="en-US" sz="1400" b="0"/>
          </a:p>
        </p:txBody>
      </p:sp>
      <p:sp>
        <p:nvSpPr>
          <p:cNvPr id="5123" name="Rectangle 6"/>
          <p:cNvSpPr>
            <a:spLocks noGrp="1" noChangeArrowheads="1"/>
          </p:cNvSpPr>
          <p:nvPr>
            <p:ph type="title"/>
          </p:nvPr>
        </p:nvSpPr>
        <p:spPr/>
        <p:txBody>
          <a:bodyPr/>
          <a:lstStyle/>
          <a:p>
            <a:pPr eaLnBrk="1" hangingPunct="1"/>
            <a:r>
              <a:rPr lang="en-US" b="1"/>
              <a:t>Introduction</a:t>
            </a:r>
          </a:p>
        </p:txBody>
      </p:sp>
      <p:sp>
        <p:nvSpPr>
          <p:cNvPr id="5124" name="Rectangle 7"/>
          <p:cNvSpPr>
            <a:spLocks noGrp="1" noChangeArrowheads="1"/>
          </p:cNvSpPr>
          <p:nvPr>
            <p:ph type="body" idx="1"/>
          </p:nvPr>
        </p:nvSpPr>
        <p:spPr/>
        <p:txBody>
          <a:bodyPr/>
          <a:lstStyle/>
          <a:p>
            <a:pPr eaLnBrk="1" hangingPunct="1">
              <a:lnSpc>
                <a:spcPct val="90000"/>
              </a:lnSpc>
            </a:pPr>
            <a:r>
              <a:rPr lang="en-US" b="1"/>
              <a:t>Time must be explicitly managed, just like money</a:t>
            </a:r>
          </a:p>
          <a:p>
            <a:pPr eaLnBrk="1" hangingPunct="1">
              <a:lnSpc>
                <a:spcPct val="90000"/>
              </a:lnSpc>
            </a:pPr>
            <a:r>
              <a:rPr lang="en-US" b="1"/>
              <a:t>Much of this won’t make sense until later (too late?)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C76869CB-C5E1-4171-9050-50E6DF27F3AE}" type="slidenum">
              <a:rPr lang="en-US" sz="1400" b="0" smtClean="0"/>
              <a:pPr eaLnBrk="1" hangingPunct="1"/>
              <a:t>40</a:t>
            </a:fld>
            <a:endParaRPr lang="en-US" sz="1400" b="0"/>
          </a:p>
        </p:txBody>
      </p:sp>
      <p:sp>
        <p:nvSpPr>
          <p:cNvPr id="41987" name="Rectangle 2"/>
          <p:cNvSpPr>
            <a:spLocks noGrp="1" noChangeArrowheads="1"/>
          </p:cNvSpPr>
          <p:nvPr>
            <p:ph type="title"/>
          </p:nvPr>
        </p:nvSpPr>
        <p:spPr/>
        <p:txBody>
          <a:bodyPr/>
          <a:lstStyle/>
          <a:p>
            <a:pPr eaLnBrk="1" hangingPunct="1"/>
            <a:r>
              <a:rPr lang="en-US" b="1"/>
              <a:t>Procrastination</a:t>
            </a:r>
          </a:p>
        </p:txBody>
      </p:sp>
      <p:sp>
        <p:nvSpPr>
          <p:cNvPr id="41988" name="Rectangle 3"/>
          <p:cNvSpPr>
            <a:spLocks noGrp="1" noChangeArrowheads="1"/>
          </p:cNvSpPr>
          <p:nvPr>
            <p:ph type="body" idx="1"/>
          </p:nvPr>
        </p:nvSpPr>
        <p:spPr/>
        <p:txBody>
          <a:bodyPr/>
          <a:lstStyle/>
          <a:p>
            <a:pPr algn="ctr" eaLnBrk="1" hangingPunct="1">
              <a:buFontTx/>
              <a:buNone/>
            </a:pPr>
            <a:r>
              <a:rPr lang="en-US" sz="4000" b="1" i="1"/>
              <a:t>“Procrastination is the</a:t>
            </a:r>
            <a:br>
              <a:rPr lang="en-US" sz="4000" b="1" i="1"/>
            </a:br>
            <a:r>
              <a:rPr lang="en-US" sz="4000" b="1" i="1"/>
              <a:t>thief of time”</a:t>
            </a:r>
          </a:p>
          <a:p>
            <a:pPr algn="r" eaLnBrk="1" hangingPunct="1">
              <a:buFontTx/>
              <a:buNone/>
            </a:pPr>
            <a:r>
              <a:rPr lang="en-US" b="1"/>
              <a:t>Edward Young</a:t>
            </a:r>
          </a:p>
          <a:p>
            <a:pPr algn="r" eaLnBrk="1" hangingPunct="1">
              <a:buFontTx/>
              <a:buNone/>
            </a:pPr>
            <a:r>
              <a:rPr lang="en-US" b="1"/>
              <a:t>Night Thoughts, 1742</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B861CFB3-F507-48DA-BE5B-DDBDF0128C21}" type="slidenum">
              <a:rPr lang="en-US" sz="1400" b="0" smtClean="0"/>
              <a:pPr eaLnBrk="1" hangingPunct="1"/>
              <a:t>41</a:t>
            </a:fld>
            <a:endParaRPr lang="en-US" sz="1400" b="0"/>
          </a:p>
        </p:txBody>
      </p:sp>
      <p:sp>
        <p:nvSpPr>
          <p:cNvPr id="43011" name="Rectangle 2"/>
          <p:cNvSpPr>
            <a:spLocks noGrp="1" noChangeArrowheads="1"/>
          </p:cNvSpPr>
          <p:nvPr>
            <p:ph type="title"/>
          </p:nvPr>
        </p:nvSpPr>
        <p:spPr/>
        <p:txBody>
          <a:bodyPr/>
          <a:lstStyle/>
          <a:p>
            <a:pPr eaLnBrk="1" hangingPunct="1"/>
            <a:r>
              <a:rPr lang="en-US" b="1"/>
              <a:t>Avoiding Procrastination</a:t>
            </a:r>
          </a:p>
        </p:txBody>
      </p:sp>
      <p:sp>
        <p:nvSpPr>
          <p:cNvPr id="43012" name="Rectangle 3"/>
          <p:cNvSpPr>
            <a:spLocks noGrp="1" noChangeArrowheads="1"/>
          </p:cNvSpPr>
          <p:nvPr>
            <p:ph type="body" idx="1"/>
          </p:nvPr>
        </p:nvSpPr>
        <p:spPr/>
        <p:txBody>
          <a:bodyPr/>
          <a:lstStyle/>
          <a:p>
            <a:pPr eaLnBrk="1" hangingPunct="1"/>
            <a:r>
              <a:rPr lang="en-US" b="1"/>
              <a:t>Doing things at the last minute is much more expensive than </a:t>
            </a:r>
            <a:r>
              <a:rPr lang="en-US" b="1" u="sng"/>
              <a:t>just before</a:t>
            </a:r>
            <a:r>
              <a:rPr lang="en-US" b="1"/>
              <a:t> the last minute</a:t>
            </a:r>
          </a:p>
          <a:p>
            <a:pPr eaLnBrk="1" hangingPunct="1"/>
            <a:endParaRPr lang="en-US" b="1"/>
          </a:p>
          <a:p>
            <a:pPr eaLnBrk="1" hangingPunct="1"/>
            <a:r>
              <a:rPr lang="en-US" b="1"/>
              <a:t>Deadlines are really important:  establish them yourself!</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0FFFA5B0-E00F-4F31-AC0A-79B853A2BA51}" type="slidenum">
              <a:rPr lang="en-US" sz="1400" b="0" smtClean="0"/>
              <a:pPr eaLnBrk="1" hangingPunct="1"/>
              <a:t>42</a:t>
            </a:fld>
            <a:endParaRPr lang="en-US" sz="1400" b="0"/>
          </a:p>
        </p:txBody>
      </p:sp>
      <p:sp>
        <p:nvSpPr>
          <p:cNvPr id="44035" name="Rectangle 2"/>
          <p:cNvSpPr>
            <a:spLocks noGrp="1" noChangeArrowheads="1"/>
          </p:cNvSpPr>
          <p:nvPr>
            <p:ph type="title"/>
          </p:nvPr>
        </p:nvSpPr>
        <p:spPr/>
        <p:txBody>
          <a:bodyPr/>
          <a:lstStyle/>
          <a:p>
            <a:pPr eaLnBrk="1" hangingPunct="1"/>
            <a:r>
              <a:rPr lang="en-US" b="1"/>
              <a:t>Comfort Zones</a:t>
            </a:r>
          </a:p>
        </p:txBody>
      </p:sp>
      <p:sp>
        <p:nvSpPr>
          <p:cNvPr id="44036" name="Rectangle 3"/>
          <p:cNvSpPr>
            <a:spLocks noGrp="1" noChangeArrowheads="1"/>
          </p:cNvSpPr>
          <p:nvPr>
            <p:ph type="body" idx="1"/>
          </p:nvPr>
        </p:nvSpPr>
        <p:spPr/>
        <p:txBody>
          <a:bodyPr/>
          <a:lstStyle/>
          <a:p>
            <a:pPr eaLnBrk="1" hangingPunct="1"/>
            <a:r>
              <a:rPr lang="en-US" b="1"/>
              <a:t>Identify why you aren’t enthusiastic</a:t>
            </a:r>
          </a:p>
          <a:p>
            <a:pPr eaLnBrk="1" hangingPunct="1"/>
            <a:endParaRPr lang="en-US" b="1"/>
          </a:p>
          <a:p>
            <a:pPr eaLnBrk="1" hangingPunct="1"/>
            <a:r>
              <a:rPr lang="en-US" b="1"/>
              <a:t>Fear of embarrassment</a:t>
            </a:r>
          </a:p>
          <a:p>
            <a:pPr eaLnBrk="1" hangingPunct="1"/>
            <a:endParaRPr lang="en-US" b="1"/>
          </a:p>
          <a:p>
            <a:pPr eaLnBrk="1" hangingPunct="1"/>
            <a:r>
              <a:rPr lang="en-US" b="1"/>
              <a:t>Fear of failure?</a:t>
            </a:r>
          </a:p>
          <a:p>
            <a:pPr eaLnBrk="1" hangingPunct="1"/>
            <a:endParaRPr lang="en-US" b="1"/>
          </a:p>
          <a:p>
            <a:pPr eaLnBrk="1" hangingPunct="1"/>
            <a:r>
              <a:rPr lang="en-US" b="1"/>
              <a:t>Get a spine!</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7ADD5AD-F0FD-4CAE-B7B5-E7CD4EA1AE64}" type="slidenum">
              <a:rPr lang="en-US" sz="1400" b="0" smtClean="0"/>
              <a:pPr eaLnBrk="1" hangingPunct="1"/>
              <a:t>43</a:t>
            </a:fld>
            <a:endParaRPr lang="en-US" sz="1400" b="0"/>
          </a:p>
        </p:txBody>
      </p:sp>
      <p:sp>
        <p:nvSpPr>
          <p:cNvPr id="45059" name="Rectangle 2"/>
          <p:cNvSpPr>
            <a:spLocks noGrp="1" noChangeArrowheads="1"/>
          </p:cNvSpPr>
          <p:nvPr>
            <p:ph type="title"/>
          </p:nvPr>
        </p:nvSpPr>
        <p:spPr/>
        <p:txBody>
          <a:bodyPr/>
          <a:lstStyle/>
          <a:p>
            <a:pPr eaLnBrk="1" hangingPunct="1"/>
            <a:r>
              <a:rPr lang="en-US" b="1"/>
              <a:t>Delegation</a:t>
            </a:r>
          </a:p>
        </p:txBody>
      </p:sp>
      <p:sp>
        <p:nvSpPr>
          <p:cNvPr id="45060" name="Rectangle 3"/>
          <p:cNvSpPr>
            <a:spLocks noGrp="1" noChangeArrowheads="1"/>
          </p:cNvSpPr>
          <p:nvPr>
            <p:ph type="body" idx="1"/>
          </p:nvPr>
        </p:nvSpPr>
        <p:spPr/>
        <p:txBody>
          <a:bodyPr/>
          <a:lstStyle/>
          <a:p>
            <a:pPr eaLnBrk="1" hangingPunct="1"/>
            <a:r>
              <a:rPr lang="en-US" b="1"/>
              <a:t>No one is an island</a:t>
            </a:r>
          </a:p>
          <a:p>
            <a:pPr eaLnBrk="1" hangingPunct="1"/>
            <a:endParaRPr lang="en-US" b="1"/>
          </a:p>
          <a:p>
            <a:pPr eaLnBrk="1" hangingPunct="1"/>
            <a:r>
              <a:rPr lang="en-US" b="1"/>
              <a:t>You can accomplish a lot more with help</a:t>
            </a:r>
          </a:p>
          <a:p>
            <a:pPr eaLnBrk="1" hangingPunct="1"/>
            <a:endParaRPr lang="en-US" b="1"/>
          </a:p>
          <a:p>
            <a:pPr eaLnBrk="1" hangingPunct="1"/>
            <a:r>
              <a:rPr lang="en-US" b="1"/>
              <a:t>Most delegation in your life is from faculty to graduate student</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7D1E11CC-BE7C-445C-8433-C013F273C405}" type="slidenum">
              <a:rPr lang="en-US" sz="1400" b="0" smtClean="0"/>
              <a:pPr eaLnBrk="1" hangingPunct="1"/>
              <a:t>44</a:t>
            </a:fld>
            <a:endParaRPr lang="en-US" sz="1400" b="0"/>
          </a:p>
        </p:txBody>
      </p:sp>
      <p:sp>
        <p:nvSpPr>
          <p:cNvPr id="46083" name="Rectangle 2"/>
          <p:cNvSpPr>
            <a:spLocks noGrp="1" noChangeArrowheads="1"/>
          </p:cNvSpPr>
          <p:nvPr>
            <p:ph type="title"/>
          </p:nvPr>
        </p:nvSpPr>
        <p:spPr/>
        <p:txBody>
          <a:bodyPr/>
          <a:lstStyle/>
          <a:p>
            <a:pPr eaLnBrk="1" hangingPunct="1"/>
            <a:r>
              <a:rPr lang="en-US" b="1"/>
              <a:t>Delegation is not dumping</a:t>
            </a:r>
          </a:p>
        </p:txBody>
      </p:sp>
      <p:sp>
        <p:nvSpPr>
          <p:cNvPr id="46084" name="Rectangle 3"/>
          <p:cNvSpPr>
            <a:spLocks noGrp="1" noChangeArrowheads="1"/>
          </p:cNvSpPr>
          <p:nvPr>
            <p:ph type="body" idx="1"/>
          </p:nvPr>
        </p:nvSpPr>
        <p:spPr>
          <a:xfrm>
            <a:off x="381000" y="1905000"/>
            <a:ext cx="8610600" cy="4114800"/>
          </a:xfrm>
        </p:spPr>
        <p:txBody>
          <a:bodyPr/>
          <a:lstStyle/>
          <a:p>
            <a:pPr eaLnBrk="1" hangingPunct="1">
              <a:lnSpc>
                <a:spcPct val="90000"/>
              </a:lnSpc>
            </a:pPr>
            <a:r>
              <a:rPr lang="en-US" b="1"/>
              <a:t>Grant authority with responsibility. </a:t>
            </a:r>
          </a:p>
          <a:p>
            <a:pPr eaLnBrk="1" hangingPunct="1">
              <a:lnSpc>
                <a:spcPct val="90000"/>
              </a:lnSpc>
            </a:pPr>
            <a:endParaRPr lang="en-US" b="1"/>
          </a:p>
          <a:p>
            <a:pPr eaLnBrk="1" hangingPunct="1">
              <a:lnSpc>
                <a:spcPct val="90000"/>
              </a:lnSpc>
            </a:pPr>
            <a:r>
              <a:rPr lang="en-US" b="1"/>
              <a:t>Concrete goal, deadline, and consequences.</a:t>
            </a:r>
          </a:p>
          <a:p>
            <a:pPr eaLnBrk="1" hangingPunct="1">
              <a:lnSpc>
                <a:spcPct val="90000"/>
              </a:lnSpc>
            </a:pPr>
            <a:endParaRPr lang="en-US" b="1"/>
          </a:p>
          <a:p>
            <a:pPr eaLnBrk="1" hangingPunct="1">
              <a:lnSpc>
                <a:spcPct val="90000"/>
              </a:lnSpc>
            </a:pPr>
            <a:r>
              <a:rPr lang="en-US" b="1"/>
              <a:t>Treat your people well</a:t>
            </a:r>
          </a:p>
          <a:p>
            <a:pPr eaLnBrk="1" hangingPunct="1">
              <a:lnSpc>
                <a:spcPct val="90000"/>
              </a:lnSpc>
            </a:pPr>
            <a:endParaRPr lang="en-US" b="1"/>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F67A43F-C04B-44ED-9325-10B234FDAE4D}" type="slidenum">
              <a:rPr lang="en-US" sz="1400" b="0" smtClean="0"/>
              <a:pPr eaLnBrk="1" hangingPunct="1"/>
              <a:t>45</a:t>
            </a:fld>
            <a:endParaRPr lang="en-US" sz="1400" b="0"/>
          </a:p>
        </p:txBody>
      </p:sp>
      <p:sp>
        <p:nvSpPr>
          <p:cNvPr id="47107" name="Rectangle 2"/>
          <p:cNvSpPr>
            <a:spLocks noGrp="1" noChangeArrowheads="1"/>
          </p:cNvSpPr>
          <p:nvPr>
            <p:ph type="title"/>
          </p:nvPr>
        </p:nvSpPr>
        <p:spPr/>
        <p:txBody>
          <a:bodyPr/>
          <a:lstStyle/>
          <a:p>
            <a:pPr eaLnBrk="1" hangingPunct="1"/>
            <a:r>
              <a:rPr lang="en-US" b="1"/>
              <a:t>Challenge People</a:t>
            </a:r>
          </a:p>
        </p:txBody>
      </p:sp>
      <p:sp>
        <p:nvSpPr>
          <p:cNvPr id="47108" name="Rectangle 3"/>
          <p:cNvSpPr>
            <a:spLocks noGrp="1" noChangeArrowheads="1"/>
          </p:cNvSpPr>
          <p:nvPr>
            <p:ph type="body" idx="1"/>
          </p:nvPr>
        </p:nvSpPr>
        <p:spPr/>
        <p:txBody>
          <a:bodyPr/>
          <a:lstStyle/>
          <a:p>
            <a:pPr eaLnBrk="1" hangingPunct="1">
              <a:lnSpc>
                <a:spcPct val="90000"/>
              </a:lnSpc>
            </a:pPr>
            <a:r>
              <a:rPr lang="en-US" sz="2800" b="1"/>
              <a:t>People rise to the challenge:  You should delegate “until they complain”</a:t>
            </a:r>
          </a:p>
          <a:p>
            <a:pPr eaLnBrk="1" hangingPunct="1">
              <a:lnSpc>
                <a:spcPct val="90000"/>
              </a:lnSpc>
            </a:pPr>
            <a:endParaRPr lang="en-US" sz="2800" b="1"/>
          </a:p>
          <a:p>
            <a:pPr eaLnBrk="1" hangingPunct="1">
              <a:lnSpc>
                <a:spcPct val="90000"/>
              </a:lnSpc>
            </a:pPr>
            <a:r>
              <a:rPr lang="en-US" sz="2800" b="1"/>
              <a:t>Communication Must Be Clear:  “Get it in writing” – Judge Wapner</a:t>
            </a:r>
          </a:p>
          <a:p>
            <a:pPr eaLnBrk="1" hangingPunct="1">
              <a:lnSpc>
                <a:spcPct val="90000"/>
              </a:lnSpc>
            </a:pPr>
            <a:endParaRPr lang="en-US" sz="2800" b="1"/>
          </a:p>
          <a:p>
            <a:pPr eaLnBrk="1" hangingPunct="1">
              <a:lnSpc>
                <a:spcPct val="90000"/>
              </a:lnSpc>
            </a:pPr>
            <a:r>
              <a:rPr lang="en-US" sz="2800" b="1"/>
              <a:t>Give objectives, not procedures</a:t>
            </a:r>
          </a:p>
          <a:p>
            <a:pPr eaLnBrk="1" hangingPunct="1">
              <a:lnSpc>
                <a:spcPct val="90000"/>
              </a:lnSpc>
            </a:pPr>
            <a:endParaRPr lang="en-US" sz="2800" b="1"/>
          </a:p>
          <a:p>
            <a:pPr eaLnBrk="1" hangingPunct="1">
              <a:lnSpc>
                <a:spcPct val="90000"/>
              </a:lnSpc>
            </a:pPr>
            <a:r>
              <a:rPr lang="en-US" sz="2800" b="1"/>
              <a:t>Tell the relative importance of this task</a:t>
            </a:r>
          </a:p>
        </p:txBody>
      </p:sp>
      <p:sp>
        <p:nvSpPr>
          <p:cNvPr id="43012" name="AutoShape 4"/>
          <p:cNvSpPr>
            <a:spLocks noChangeArrowheads="1"/>
          </p:cNvSpPr>
          <p:nvPr/>
        </p:nvSpPr>
        <p:spPr bwMode="auto">
          <a:xfrm>
            <a:off x="7772400" y="32004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5F05163A-5C8C-4B2D-9CA7-D33CE481F0C3}" type="slidenum">
              <a:rPr lang="en-US" sz="1400" b="0" smtClean="0"/>
              <a:pPr eaLnBrk="1" hangingPunct="1"/>
              <a:t>46</a:t>
            </a:fld>
            <a:endParaRPr lang="en-US" sz="1400" b="0"/>
          </a:p>
        </p:txBody>
      </p:sp>
      <p:sp>
        <p:nvSpPr>
          <p:cNvPr id="48131" name="Rectangle 2"/>
          <p:cNvSpPr>
            <a:spLocks noGrp="1" noChangeArrowheads="1"/>
          </p:cNvSpPr>
          <p:nvPr>
            <p:ph type="title"/>
          </p:nvPr>
        </p:nvSpPr>
        <p:spPr/>
        <p:txBody>
          <a:bodyPr/>
          <a:lstStyle/>
          <a:p>
            <a:pPr eaLnBrk="1" hangingPunct="1"/>
            <a:r>
              <a:rPr lang="en-US" b="1"/>
              <a:t>Sociology</a:t>
            </a:r>
          </a:p>
        </p:txBody>
      </p:sp>
      <p:sp>
        <p:nvSpPr>
          <p:cNvPr id="49156" name="Rectangle 3"/>
          <p:cNvSpPr>
            <a:spLocks noGrp="1" noChangeArrowheads="1"/>
          </p:cNvSpPr>
          <p:nvPr>
            <p:ph type="body" idx="1"/>
          </p:nvPr>
        </p:nvSpPr>
        <p:spPr/>
        <p:txBody>
          <a:bodyPr/>
          <a:lstStyle/>
          <a:p>
            <a:pPr eaLnBrk="1" hangingPunct="1">
              <a:defRPr/>
            </a:pPr>
            <a:r>
              <a:rPr lang="en-US" b="1" dirty="0"/>
              <a:t>Beware upward delegation!</a:t>
            </a:r>
          </a:p>
          <a:p>
            <a:pPr marL="0" indent="0" eaLnBrk="1" hangingPunct="1">
              <a:buFontTx/>
              <a:buNone/>
              <a:defRPr/>
            </a:pPr>
            <a:endParaRPr lang="en-US" b="1" dirty="0"/>
          </a:p>
          <a:p>
            <a:pPr eaLnBrk="1" hangingPunct="1">
              <a:defRPr/>
            </a:pPr>
            <a:r>
              <a:rPr lang="en-US" b="1" dirty="0"/>
              <a:t>Ignorance is your friend – I do not know how to run the photocopier or the fax machine</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1F70489-1F4D-483C-A3B0-8E0E1C642522}" type="slidenum">
              <a:rPr lang="en-US" sz="1400" b="0" smtClean="0"/>
              <a:pPr eaLnBrk="1" hangingPunct="1"/>
              <a:t>47</a:t>
            </a:fld>
            <a:endParaRPr lang="en-US" sz="1400" b="0"/>
          </a:p>
        </p:txBody>
      </p:sp>
      <p:sp>
        <p:nvSpPr>
          <p:cNvPr id="49155" name="Rectangle 2"/>
          <p:cNvSpPr>
            <a:spLocks noGrp="1" noChangeArrowheads="1"/>
          </p:cNvSpPr>
          <p:nvPr>
            <p:ph type="title"/>
          </p:nvPr>
        </p:nvSpPr>
        <p:spPr/>
        <p:txBody>
          <a:bodyPr/>
          <a:lstStyle/>
          <a:p>
            <a:pPr eaLnBrk="1" hangingPunct="1"/>
            <a:r>
              <a:rPr lang="en-US" b="1"/>
              <a:t>Meetings</a:t>
            </a:r>
          </a:p>
        </p:txBody>
      </p:sp>
      <p:sp>
        <p:nvSpPr>
          <p:cNvPr id="49156" name="Rectangle 3"/>
          <p:cNvSpPr>
            <a:spLocks noGrp="1" noChangeArrowheads="1"/>
          </p:cNvSpPr>
          <p:nvPr>
            <p:ph type="body" idx="1"/>
          </p:nvPr>
        </p:nvSpPr>
        <p:spPr>
          <a:xfrm>
            <a:off x="685800" y="1981200"/>
            <a:ext cx="7239000" cy="4114800"/>
          </a:xfrm>
        </p:spPr>
        <p:txBody>
          <a:bodyPr/>
          <a:lstStyle/>
          <a:p>
            <a:pPr eaLnBrk="1" hangingPunct="1">
              <a:lnSpc>
                <a:spcPct val="90000"/>
              </a:lnSpc>
            </a:pPr>
            <a:r>
              <a:rPr lang="en-US" b="1"/>
              <a:t>Average executive:  &gt; 40% of time</a:t>
            </a:r>
          </a:p>
          <a:p>
            <a:pPr eaLnBrk="1" hangingPunct="1">
              <a:lnSpc>
                <a:spcPct val="90000"/>
              </a:lnSpc>
            </a:pPr>
            <a:r>
              <a:rPr lang="en-US" b="1"/>
              <a:t>Lock the door, unplug the phone</a:t>
            </a:r>
          </a:p>
          <a:p>
            <a:pPr eaLnBrk="1" hangingPunct="1">
              <a:lnSpc>
                <a:spcPct val="90000"/>
              </a:lnSpc>
            </a:pPr>
            <a:r>
              <a:rPr lang="en-US" b="1"/>
              <a:t>Maximum of 1 hour</a:t>
            </a:r>
          </a:p>
          <a:p>
            <a:pPr eaLnBrk="1" hangingPunct="1">
              <a:lnSpc>
                <a:spcPct val="90000"/>
              </a:lnSpc>
            </a:pPr>
            <a:r>
              <a:rPr lang="en-US" b="1"/>
              <a:t>Prepare:  there must be an agenda</a:t>
            </a:r>
          </a:p>
          <a:p>
            <a:pPr eaLnBrk="1" hangingPunct="1">
              <a:lnSpc>
                <a:spcPct val="90000"/>
              </a:lnSpc>
            </a:pPr>
            <a:r>
              <a:rPr lang="en-US" b="1"/>
              <a:t>1 minute minutes:  an efficient way to </a:t>
            </a:r>
            <a:r>
              <a:rPr lang="en-US" b="1" u="sng"/>
              <a:t>keep track of decisions</a:t>
            </a:r>
            <a:r>
              <a:rPr lang="en-US" b="1"/>
              <a:t> made in a meeting:  who is responsible for what by when?</a:t>
            </a:r>
          </a:p>
        </p:txBody>
      </p:sp>
      <p:sp>
        <p:nvSpPr>
          <p:cNvPr id="45060" name="AutoShape 4"/>
          <p:cNvSpPr>
            <a:spLocks noChangeArrowheads="1"/>
          </p:cNvSpPr>
          <p:nvPr/>
        </p:nvSpPr>
        <p:spPr bwMode="auto">
          <a:xfrm>
            <a:off x="7315200" y="4114800"/>
            <a:ext cx="1600200" cy="1522413"/>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496D741E-5E93-4360-87F5-5B2ECF1A7FB9}" type="slidenum">
              <a:rPr lang="en-US" sz="1400" b="0" smtClean="0"/>
              <a:pPr eaLnBrk="1" hangingPunct="1"/>
              <a:t>48</a:t>
            </a:fld>
            <a:endParaRPr lang="en-US" sz="1400" b="0"/>
          </a:p>
        </p:txBody>
      </p:sp>
      <p:sp>
        <p:nvSpPr>
          <p:cNvPr id="50179" name="Rectangle 2"/>
          <p:cNvSpPr>
            <a:spLocks noGrp="1" noChangeArrowheads="1"/>
          </p:cNvSpPr>
          <p:nvPr>
            <p:ph type="title"/>
          </p:nvPr>
        </p:nvSpPr>
        <p:spPr>
          <a:xfrm>
            <a:off x="685800" y="381000"/>
            <a:ext cx="7772400" cy="1143000"/>
          </a:xfrm>
        </p:spPr>
        <p:txBody>
          <a:bodyPr/>
          <a:lstStyle/>
          <a:p>
            <a:pPr eaLnBrk="1" hangingPunct="1"/>
            <a:r>
              <a:rPr lang="en-US" b="1"/>
              <a:t>Technology</a:t>
            </a:r>
          </a:p>
        </p:txBody>
      </p:sp>
      <p:sp>
        <p:nvSpPr>
          <p:cNvPr id="65540" name="Rectangle 3"/>
          <p:cNvSpPr>
            <a:spLocks noGrp="1" noChangeArrowheads="1"/>
          </p:cNvSpPr>
          <p:nvPr>
            <p:ph type="body" idx="1"/>
          </p:nvPr>
        </p:nvSpPr>
        <p:spPr>
          <a:xfrm>
            <a:off x="1066800" y="1524000"/>
            <a:ext cx="7772400" cy="4114800"/>
          </a:xfrm>
        </p:spPr>
        <p:txBody>
          <a:bodyPr/>
          <a:lstStyle/>
          <a:p>
            <a:pPr eaLnBrk="1" hangingPunct="1">
              <a:lnSpc>
                <a:spcPct val="90000"/>
              </a:lnSpc>
              <a:defRPr/>
            </a:pPr>
            <a:r>
              <a:rPr lang="en-US" sz="2800" b="1" dirty="0"/>
              <a:t>Laptop computer (and docking station)</a:t>
            </a:r>
          </a:p>
          <a:p>
            <a:pPr lvl="1" eaLnBrk="1" hangingPunct="1">
              <a:lnSpc>
                <a:spcPct val="90000"/>
              </a:lnSpc>
              <a:defRPr/>
            </a:pPr>
            <a:r>
              <a:rPr lang="en-US" sz="2400" b="1" u="sng" dirty="0"/>
              <a:t>one</a:t>
            </a:r>
            <a:r>
              <a:rPr lang="en-US" sz="2400" b="1" dirty="0"/>
              <a:t> machine in your life is the right number</a:t>
            </a:r>
          </a:p>
          <a:p>
            <a:pPr marL="0" indent="0" eaLnBrk="1" hangingPunct="1">
              <a:lnSpc>
                <a:spcPct val="90000"/>
              </a:lnSpc>
              <a:buFontTx/>
              <a:buNone/>
              <a:defRPr/>
            </a:pPr>
            <a:endParaRPr lang="en-US" sz="2800" b="1" dirty="0"/>
          </a:p>
          <a:p>
            <a:pPr eaLnBrk="1" hangingPunct="1">
              <a:lnSpc>
                <a:spcPct val="90000"/>
              </a:lnSpc>
              <a:defRPr/>
            </a:pPr>
            <a:r>
              <a:rPr lang="en-US" sz="2800" b="1" dirty="0"/>
              <a:t>ACM Digital Library (I haven’t been in the library in over five years)</a:t>
            </a:r>
          </a:p>
        </p:txBody>
      </p:sp>
      <p:sp>
        <p:nvSpPr>
          <p:cNvPr id="47108" name="AutoShape 4"/>
          <p:cNvSpPr>
            <a:spLocks noChangeArrowheads="1"/>
          </p:cNvSpPr>
          <p:nvPr/>
        </p:nvSpPr>
        <p:spPr bwMode="auto">
          <a:xfrm>
            <a:off x="457200" y="1066800"/>
            <a:ext cx="1066800" cy="99060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76BC047-12C1-488A-BF3A-17C68AD55582}" type="slidenum">
              <a:rPr lang="en-US" sz="1400" b="0" smtClean="0"/>
              <a:pPr eaLnBrk="1" hangingPunct="1"/>
              <a:t>49</a:t>
            </a:fld>
            <a:endParaRPr lang="en-US" sz="1400" b="0"/>
          </a:p>
        </p:txBody>
      </p:sp>
      <p:sp>
        <p:nvSpPr>
          <p:cNvPr id="51203" name="Rectangle 2"/>
          <p:cNvSpPr>
            <a:spLocks noGrp="1" noChangeArrowheads="1"/>
          </p:cNvSpPr>
          <p:nvPr>
            <p:ph type="title"/>
          </p:nvPr>
        </p:nvSpPr>
        <p:spPr>
          <a:xfrm>
            <a:off x="76200" y="609600"/>
            <a:ext cx="7772400" cy="1143000"/>
          </a:xfrm>
        </p:spPr>
        <p:txBody>
          <a:bodyPr/>
          <a:lstStyle/>
          <a:p>
            <a:pPr eaLnBrk="1" hangingPunct="1"/>
            <a:r>
              <a:rPr lang="en-US" b="1"/>
              <a:t>Randy’s Magic E-Mail Tips</a:t>
            </a:r>
          </a:p>
        </p:txBody>
      </p:sp>
      <p:sp>
        <p:nvSpPr>
          <p:cNvPr id="51204" name="Rectangle 3"/>
          <p:cNvSpPr>
            <a:spLocks noGrp="1" noChangeArrowheads="1"/>
          </p:cNvSpPr>
          <p:nvPr>
            <p:ph type="body" idx="1"/>
          </p:nvPr>
        </p:nvSpPr>
        <p:spPr/>
        <p:txBody>
          <a:bodyPr/>
          <a:lstStyle/>
          <a:p>
            <a:pPr eaLnBrk="1" hangingPunct="1">
              <a:lnSpc>
                <a:spcPct val="90000"/>
              </a:lnSpc>
            </a:pPr>
            <a:r>
              <a:rPr lang="en-US" sz="2800" b="1"/>
              <a:t>Save </a:t>
            </a:r>
            <a:r>
              <a:rPr lang="en-US" sz="2800" b="1" u="sng"/>
              <a:t>all</a:t>
            </a:r>
            <a:r>
              <a:rPr lang="en-US" sz="2800" b="1"/>
              <a:t> of it; </a:t>
            </a:r>
            <a:r>
              <a:rPr lang="en-US" sz="2800" b="1" u="sng"/>
              <a:t>no</a:t>
            </a:r>
            <a:r>
              <a:rPr lang="en-US" sz="2800" b="1"/>
              <a:t> exceptions</a:t>
            </a:r>
          </a:p>
          <a:p>
            <a:pPr eaLnBrk="1" hangingPunct="1">
              <a:lnSpc>
                <a:spcPct val="90000"/>
              </a:lnSpc>
            </a:pPr>
            <a:r>
              <a:rPr lang="en-US" sz="2800" b="1"/>
              <a:t>If you want somebody to do something, make them the </a:t>
            </a:r>
            <a:r>
              <a:rPr lang="en-US" sz="2800" b="1" u="sng"/>
              <a:t>only</a:t>
            </a:r>
            <a:r>
              <a:rPr lang="en-US" sz="2800" b="1"/>
              <a:t> recipient.  Otherwise, you have diffusion of responsibility.  Give a concrete request/task and a deadline.</a:t>
            </a:r>
          </a:p>
          <a:p>
            <a:pPr eaLnBrk="1" hangingPunct="1">
              <a:lnSpc>
                <a:spcPct val="90000"/>
              </a:lnSpc>
            </a:pPr>
            <a:r>
              <a:rPr lang="en-US" sz="2800" b="1"/>
              <a:t>If you </a:t>
            </a:r>
            <a:r>
              <a:rPr lang="en-US" sz="2800" b="1" u="sng"/>
              <a:t>really</a:t>
            </a:r>
            <a:r>
              <a:rPr lang="en-US" sz="2800" b="1"/>
              <a:t> want somebody to do something, CC someone powerful.</a:t>
            </a:r>
          </a:p>
          <a:p>
            <a:pPr eaLnBrk="1" hangingPunct="1">
              <a:lnSpc>
                <a:spcPct val="90000"/>
              </a:lnSpc>
            </a:pPr>
            <a:r>
              <a:rPr lang="en-US" sz="2800" b="1"/>
              <a:t>Nagging is okay; if someone doesn’t respond in 48 hours, they’ll probably never respond. (True for phone as well as email).</a:t>
            </a:r>
          </a:p>
        </p:txBody>
      </p:sp>
      <p:sp>
        <p:nvSpPr>
          <p:cNvPr id="152580" name="AutoShape 4"/>
          <p:cNvSpPr>
            <a:spLocks noChangeArrowheads="1"/>
          </p:cNvSpPr>
          <p:nvPr/>
        </p:nvSpPr>
        <p:spPr bwMode="auto">
          <a:xfrm>
            <a:off x="7315200" y="304800"/>
            <a:ext cx="1447800" cy="1377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3F920B44-6414-4B1E-BF61-CA55F4058622}" type="slidenum">
              <a:rPr lang="en-US" sz="1400" b="0" smtClean="0"/>
              <a:pPr eaLnBrk="1" hangingPunct="1"/>
              <a:t>5</a:t>
            </a:fld>
            <a:endParaRPr lang="en-US" sz="1400" b="0"/>
          </a:p>
        </p:txBody>
      </p:sp>
      <p:sp>
        <p:nvSpPr>
          <p:cNvPr id="6147" name="Rectangle 2"/>
          <p:cNvSpPr>
            <a:spLocks noGrp="1" noChangeArrowheads="1"/>
          </p:cNvSpPr>
          <p:nvPr>
            <p:ph type="title"/>
          </p:nvPr>
        </p:nvSpPr>
        <p:spPr/>
        <p:txBody>
          <a:bodyPr/>
          <a:lstStyle/>
          <a:p>
            <a:pPr eaLnBrk="1" hangingPunct="1"/>
            <a:r>
              <a:rPr lang="en-US" b="1"/>
              <a:t>Outline</a:t>
            </a:r>
          </a:p>
        </p:txBody>
      </p:sp>
      <p:sp>
        <p:nvSpPr>
          <p:cNvPr id="6148" name="Rectangle 3"/>
          <p:cNvSpPr>
            <a:spLocks noGrp="1" noChangeArrowheads="1"/>
          </p:cNvSpPr>
          <p:nvPr>
            <p:ph type="body" idx="1"/>
          </p:nvPr>
        </p:nvSpPr>
        <p:spPr/>
        <p:txBody>
          <a:bodyPr/>
          <a:lstStyle/>
          <a:p>
            <a:pPr eaLnBrk="1" hangingPunct="1">
              <a:lnSpc>
                <a:spcPct val="90000"/>
              </a:lnSpc>
            </a:pPr>
            <a:r>
              <a:rPr lang="en-US" sz="2800" b="1"/>
              <a:t>Why is Time Management Important?</a:t>
            </a:r>
          </a:p>
          <a:p>
            <a:pPr eaLnBrk="1" hangingPunct="1">
              <a:lnSpc>
                <a:spcPct val="90000"/>
              </a:lnSpc>
            </a:pPr>
            <a:r>
              <a:rPr lang="en-US" sz="2800" b="1"/>
              <a:t>Goals, Priorities, and Planning</a:t>
            </a:r>
          </a:p>
          <a:p>
            <a:pPr eaLnBrk="1" hangingPunct="1">
              <a:lnSpc>
                <a:spcPct val="90000"/>
              </a:lnSpc>
            </a:pPr>
            <a:r>
              <a:rPr lang="en-US" sz="2800" b="1"/>
              <a:t>TO DO Lists</a:t>
            </a:r>
          </a:p>
          <a:p>
            <a:pPr eaLnBrk="1" hangingPunct="1">
              <a:lnSpc>
                <a:spcPct val="90000"/>
              </a:lnSpc>
            </a:pPr>
            <a:r>
              <a:rPr lang="en-US" sz="2800" b="1"/>
              <a:t>Desks, paperwork, telephones</a:t>
            </a:r>
          </a:p>
          <a:p>
            <a:pPr eaLnBrk="1" hangingPunct="1">
              <a:lnSpc>
                <a:spcPct val="90000"/>
              </a:lnSpc>
            </a:pPr>
            <a:r>
              <a:rPr lang="en-US" sz="2800" b="1"/>
              <a:t>Scheduling Yourself</a:t>
            </a:r>
          </a:p>
          <a:p>
            <a:pPr eaLnBrk="1" hangingPunct="1">
              <a:lnSpc>
                <a:spcPct val="90000"/>
              </a:lnSpc>
            </a:pPr>
            <a:r>
              <a:rPr lang="en-US" sz="2800" b="1"/>
              <a:t>Delegation</a:t>
            </a:r>
          </a:p>
          <a:p>
            <a:pPr eaLnBrk="1" hangingPunct="1">
              <a:lnSpc>
                <a:spcPct val="90000"/>
              </a:lnSpc>
            </a:pPr>
            <a:r>
              <a:rPr lang="en-US" sz="2800" b="1"/>
              <a:t>Meetings</a:t>
            </a:r>
          </a:p>
          <a:p>
            <a:pPr eaLnBrk="1" hangingPunct="1">
              <a:lnSpc>
                <a:spcPct val="90000"/>
              </a:lnSpc>
            </a:pPr>
            <a:r>
              <a:rPr lang="en-US" sz="2800" b="1"/>
              <a:t>Technology</a:t>
            </a:r>
          </a:p>
          <a:p>
            <a:pPr eaLnBrk="1" hangingPunct="1">
              <a:lnSpc>
                <a:spcPct val="90000"/>
              </a:lnSpc>
            </a:pPr>
            <a:r>
              <a:rPr lang="en-US" sz="2800" b="1"/>
              <a:t>General Advice</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D2D406AF-5565-4EED-BF77-718007E18F8A}" type="slidenum">
              <a:rPr lang="en-US" sz="1400" b="0" smtClean="0"/>
              <a:pPr eaLnBrk="1" hangingPunct="1"/>
              <a:t>50</a:t>
            </a:fld>
            <a:endParaRPr lang="en-US" sz="1400" b="0"/>
          </a:p>
        </p:txBody>
      </p:sp>
      <p:sp>
        <p:nvSpPr>
          <p:cNvPr id="52227" name="Rectangle 2"/>
          <p:cNvSpPr>
            <a:spLocks noGrp="1" noChangeArrowheads="1"/>
          </p:cNvSpPr>
          <p:nvPr>
            <p:ph type="title"/>
          </p:nvPr>
        </p:nvSpPr>
        <p:spPr/>
        <p:txBody>
          <a:bodyPr/>
          <a:lstStyle/>
          <a:p>
            <a:pPr eaLnBrk="1" hangingPunct="1"/>
            <a:r>
              <a:rPr lang="en-US" b="1"/>
              <a:t>Care and Feeding of Advisors</a:t>
            </a:r>
          </a:p>
        </p:txBody>
      </p:sp>
      <p:sp>
        <p:nvSpPr>
          <p:cNvPr id="52228" name="Rectangle 3"/>
          <p:cNvSpPr>
            <a:spLocks noGrp="1" noChangeArrowheads="1"/>
          </p:cNvSpPr>
          <p:nvPr>
            <p:ph type="body" idx="1"/>
          </p:nvPr>
        </p:nvSpPr>
        <p:spPr>
          <a:xfrm>
            <a:off x="685800" y="2133600"/>
            <a:ext cx="7772400" cy="4114800"/>
          </a:xfrm>
        </p:spPr>
        <p:txBody>
          <a:bodyPr/>
          <a:lstStyle/>
          <a:p>
            <a:pPr eaLnBrk="1" hangingPunct="1"/>
            <a:r>
              <a:rPr lang="en-US" b="1"/>
              <a:t>Get a day timer or PDA</a:t>
            </a:r>
          </a:p>
          <a:p>
            <a:pPr eaLnBrk="1" hangingPunct="1"/>
            <a:r>
              <a:rPr lang="en-US" b="1"/>
              <a:t>Write things down</a:t>
            </a:r>
          </a:p>
          <a:p>
            <a:pPr eaLnBrk="1" hangingPunct="1"/>
            <a:r>
              <a:rPr lang="en-US" b="1"/>
              <a:t>When’s our next meeting?</a:t>
            </a:r>
          </a:p>
          <a:p>
            <a:pPr eaLnBrk="1" hangingPunct="1"/>
            <a:r>
              <a:rPr lang="en-US" b="1"/>
              <a:t>What’s my goal to have done by then? </a:t>
            </a:r>
          </a:p>
          <a:p>
            <a:pPr eaLnBrk="1" hangingPunct="1"/>
            <a:r>
              <a:rPr lang="en-US" b="1"/>
              <a:t>Who to turn to for help?</a:t>
            </a:r>
          </a:p>
          <a:p>
            <a:pPr eaLnBrk="1" hangingPunct="1"/>
            <a:r>
              <a:rPr lang="en-US" b="1"/>
              <a:t>Remember: advisors want </a:t>
            </a:r>
            <a:r>
              <a:rPr lang="en-US" b="1" u="sng"/>
              <a:t>results</a:t>
            </a:r>
            <a:r>
              <a:rPr lang="en-US" b="1"/>
              <a:t> !</a:t>
            </a:r>
          </a:p>
        </p:txBody>
      </p:sp>
      <p:sp>
        <p:nvSpPr>
          <p:cNvPr id="52229" name="Rectangle 4"/>
          <p:cNvSpPr>
            <a:spLocks noChangeArrowheads="1"/>
          </p:cNvSpPr>
          <p:nvPr/>
        </p:nvSpPr>
        <p:spPr bwMode="auto">
          <a:xfrm>
            <a:off x="838200" y="1587500"/>
            <a:ext cx="77724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r>
              <a:rPr lang="en-US" sz="2800">
                <a:solidFill>
                  <a:schemeClr val="tx2"/>
                </a:solidFill>
              </a:rPr>
              <a:t>Time Management Advice</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9206B782-C2A0-428C-9A85-86DEED89DF1F}" type="slidenum">
              <a:rPr lang="en-US" sz="1400" b="0" smtClean="0"/>
              <a:pPr eaLnBrk="1" hangingPunct="1"/>
              <a:t>51</a:t>
            </a:fld>
            <a:endParaRPr lang="en-US" sz="1400" b="0"/>
          </a:p>
        </p:txBody>
      </p:sp>
      <p:sp>
        <p:nvSpPr>
          <p:cNvPr id="53251" name="Rectangle 2"/>
          <p:cNvSpPr>
            <a:spLocks noGrp="1" noChangeArrowheads="1"/>
          </p:cNvSpPr>
          <p:nvPr>
            <p:ph type="title"/>
          </p:nvPr>
        </p:nvSpPr>
        <p:spPr/>
        <p:txBody>
          <a:bodyPr/>
          <a:lstStyle/>
          <a:p>
            <a:pPr eaLnBrk="1" hangingPunct="1"/>
            <a:r>
              <a:rPr lang="en-US" b="1"/>
              <a:t>General Advice: Vacations</a:t>
            </a:r>
          </a:p>
        </p:txBody>
      </p:sp>
      <p:sp>
        <p:nvSpPr>
          <p:cNvPr id="53252" name="Rectangle 3"/>
          <p:cNvSpPr>
            <a:spLocks noGrp="1" noChangeArrowheads="1"/>
          </p:cNvSpPr>
          <p:nvPr>
            <p:ph type="body" idx="1"/>
          </p:nvPr>
        </p:nvSpPr>
        <p:spPr/>
        <p:txBody>
          <a:bodyPr/>
          <a:lstStyle/>
          <a:p>
            <a:pPr eaLnBrk="1" hangingPunct="1">
              <a:lnSpc>
                <a:spcPct val="90000"/>
              </a:lnSpc>
            </a:pPr>
            <a:r>
              <a:rPr lang="en-US" sz="2800" b="1"/>
              <a:t>Phone callers should get two options:</a:t>
            </a:r>
          </a:p>
          <a:p>
            <a:pPr lvl="1" eaLnBrk="1" hangingPunct="1">
              <a:lnSpc>
                <a:spcPct val="90000"/>
              </a:lnSpc>
            </a:pPr>
            <a:r>
              <a:rPr lang="en-US" sz="2400" b="1"/>
              <a:t>If this can’t wait, contact John Smith at 555-1212</a:t>
            </a:r>
          </a:p>
          <a:p>
            <a:pPr lvl="1" eaLnBrk="1" hangingPunct="1">
              <a:lnSpc>
                <a:spcPct val="90000"/>
              </a:lnSpc>
            </a:pPr>
            <a:r>
              <a:rPr lang="en-US" sz="2400" b="1"/>
              <a:t>Otherwise please call back June 1</a:t>
            </a:r>
          </a:p>
          <a:p>
            <a:pPr eaLnBrk="1" hangingPunct="1">
              <a:lnSpc>
                <a:spcPct val="90000"/>
              </a:lnSpc>
            </a:pPr>
            <a:endParaRPr lang="en-US" sz="2800" b="1"/>
          </a:p>
          <a:p>
            <a:pPr eaLnBrk="1" hangingPunct="1">
              <a:lnSpc>
                <a:spcPct val="90000"/>
              </a:lnSpc>
            </a:pPr>
            <a:r>
              <a:rPr lang="en-US" sz="2800" b="1"/>
              <a:t>This works for Email too!</a:t>
            </a:r>
          </a:p>
          <a:p>
            <a:pPr eaLnBrk="1" hangingPunct="1">
              <a:lnSpc>
                <a:spcPct val="90000"/>
              </a:lnSpc>
            </a:pPr>
            <a:endParaRPr lang="en-US" sz="2800" b="1"/>
          </a:p>
          <a:p>
            <a:pPr eaLnBrk="1" hangingPunct="1">
              <a:lnSpc>
                <a:spcPct val="90000"/>
              </a:lnSpc>
            </a:pPr>
            <a:r>
              <a:rPr lang="en-US" sz="2800" b="1"/>
              <a:t>Vacations should be vacations.  </a:t>
            </a:r>
          </a:p>
          <a:p>
            <a:pPr lvl="1" eaLnBrk="1" hangingPunct="1">
              <a:lnSpc>
                <a:spcPct val="90000"/>
              </a:lnSpc>
            </a:pPr>
            <a:r>
              <a:rPr lang="en-US" sz="2400" b="1"/>
              <a:t>It’s not a vacation if you’re reading email</a:t>
            </a:r>
          </a:p>
        </p:txBody>
      </p:sp>
      <p:sp>
        <p:nvSpPr>
          <p:cNvPr id="157700" name="AutoShape 4"/>
          <p:cNvSpPr>
            <a:spLocks noChangeArrowheads="1"/>
          </p:cNvSpPr>
          <p:nvPr/>
        </p:nvSpPr>
        <p:spPr bwMode="auto">
          <a:xfrm>
            <a:off x="6934200" y="4343400"/>
            <a:ext cx="914400" cy="869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DD083F5-8D91-4348-AD0F-58661B11D3F7}" type="slidenum">
              <a:rPr lang="en-US" sz="1400" b="0" smtClean="0"/>
              <a:pPr eaLnBrk="1" hangingPunct="1"/>
              <a:t>52</a:t>
            </a:fld>
            <a:endParaRPr lang="en-US" sz="1400" b="0"/>
          </a:p>
        </p:txBody>
      </p:sp>
      <p:sp>
        <p:nvSpPr>
          <p:cNvPr id="54275" name="Rectangle 2"/>
          <p:cNvSpPr>
            <a:spLocks noGrp="1" noChangeArrowheads="1"/>
          </p:cNvSpPr>
          <p:nvPr>
            <p:ph type="title"/>
          </p:nvPr>
        </p:nvSpPr>
        <p:spPr>
          <a:xfrm>
            <a:off x="685800" y="228600"/>
            <a:ext cx="7772400" cy="1143000"/>
          </a:xfrm>
        </p:spPr>
        <p:txBody>
          <a:bodyPr/>
          <a:lstStyle/>
          <a:p>
            <a:pPr eaLnBrk="1" hangingPunct="1"/>
            <a:r>
              <a:rPr lang="en-US" b="1"/>
              <a:t>General Advice</a:t>
            </a:r>
          </a:p>
        </p:txBody>
      </p:sp>
      <p:sp>
        <p:nvSpPr>
          <p:cNvPr id="54276" name="Rectangle 3"/>
          <p:cNvSpPr>
            <a:spLocks noGrp="1" noChangeArrowheads="1"/>
          </p:cNvSpPr>
          <p:nvPr>
            <p:ph type="body" idx="1"/>
          </p:nvPr>
        </p:nvSpPr>
        <p:spPr>
          <a:xfrm>
            <a:off x="685800" y="1524000"/>
            <a:ext cx="7772400" cy="4114800"/>
          </a:xfrm>
        </p:spPr>
        <p:txBody>
          <a:bodyPr/>
          <a:lstStyle/>
          <a:p>
            <a:pPr eaLnBrk="1" hangingPunct="1">
              <a:lnSpc>
                <a:spcPct val="90000"/>
              </a:lnSpc>
            </a:pPr>
            <a:r>
              <a:rPr lang="en-US" sz="4800" b="1" u="sng"/>
              <a:t>Kill your television</a:t>
            </a:r>
            <a:r>
              <a:rPr lang="en-US" sz="2800" b="1"/>
              <a:t> (how</a:t>
            </a:r>
            <a:br>
              <a:rPr lang="en-US" sz="2800" b="1"/>
            </a:br>
            <a:r>
              <a:rPr lang="en-US" sz="2800" b="1"/>
              <a:t>badly do you want tenure or your degree?)</a:t>
            </a:r>
          </a:p>
          <a:p>
            <a:pPr eaLnBrk="1" hangingPunct="1">
              <a:lnSpc>
                <a:spcPct val="90000"/>
              </a:lnSpc>
            </a:pPr>
            <a:endParaRPr lang="en-US" sz="2800" b="1"/>
          </a:p>
          <a:p>
            <a:pPr eaLnBrk="1" hangingPunct="1">
              <a:lnSpc>
                <a:spcPct val="90000"/>
              </a:lnSpc>
            </a:pPr>
            <a:r>
              <a:rPr lang="en-US" sz="2800" b="1"/>
              <a:t>Turn money into time – especially important for people with kids or other family commitments</a:t>
            </a:r>
          </a:p>
          <a:p>
            <a:pPr eaLnBrk="1" hangingPunct="1">
              <a:lnSpc>
                <a:spcPct val="90000"/>
              </a:lnSpc>
            </a:pPr>
            <a:endParaRPr lang="en-US" sz="2800" b="1"/>
          </a:p>
          <a:p>
            <a:pPr eaLnBrk="1" hangingPunct="1">
              <a:lnSpc>
                <a:spcPct val="90000"/>
              </a:lnSpc>
            </a:pPr>
            <a:r>
              <a:rPr lang="en-US" sz="4400" b="1" u="sng"/>
              <a:t>Eat and sleep and exercise</a:t>
            </a:r>
            <a:r>
              <a:rPr lang="en-US" sz="4400" b="1"/>
              <a:t>.</a:t>
            </a:r>
            <a:r>
              <a:rPr lang="en-US" sz="2800" b="1"/>
              <a:t> Above all else!</a:t>
            </a:r>
          </a:p>
        </p:txBody>
      </p:sp>
      <p:sp>
        <p:nvSpPr>
          <p:cNvPr id="48132" name="AutoShape 4"/>
          <p:cNvSpPr>
            <a:spLocks noChangeArrowheads="1"/>
          </p:cNvSpPr>
          <p:nvPr/>
        </p:nvSpPr>
        <p:spPr bwMode="auto">
          <a:xfrm>
            <a:off x="7543800" y="1625600"/>
            <a:ext cx="1447800" cy="1377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
        <p:nvSpPr>
          <p:cNvPr id="48133" name="AutoShape 5"/>
          <p:cNvSpPr>
            <a:spLocks noChangeArrowheads="1"/>
          </p:cNvSpPr>
          <p:nvPr/>
        </p:nvSpPr>
        <p:spPr bwMode="auto">
          <a:xfrm>
            <a:off x="7543800" y="4572000"/>
            <a:ext cx="1447800" cy="1377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7C889CC3-C2BF-4F03-9983-7B4475D3A242}" type="slidenum">
              <a:rPr lang="en-US" sz="1400" b="0" smtClean="0"/>
              <a:pPr eaLnBrk="1" hangingPunct="1"/>
              <a:t>53</a:t>
            </a:fld>
            <a:endParaRPr lang="en-US" sz="1400" b="0"/>
          </a:p>
        </p:txBody>
      </p:sp>
      <p:sp>
        <p:nvSpPr>
          <p:cNvPr id="55299" name="Rectangle 2"/>
          <p:cNvSpPr>
            <a:spLocks noGrp="1" noChangeArrowheads="1"/>
          </p:cNvSpPr>
          <p:nvPr>
            <p:ph type="title"/>
          </p:nvPr>
        </p:nvSpPr>
        <p:spPr/>
        <p:txBody>
          <a:bodyPr/>
          <a:lstStyle/>
          <a:p>
            <a:pPr eaLnBrk="1" hangingPunct="1"/>
            <a:r>
              <a:rPr lang="en-US" b="1"/>
              <a:t>General Advice</a:t>
            </a:r>
          </a:p>
        </p:txBody>
      </p:sp>
      <p:sp>
        <p:nvSpPr>
          <p:cNvPr id="55300" name="Rectangle 3"/>
          <p:cNvSpPr>
            <a:spLocks noGrp="1" noChangeArrowheads="1"/>
          </p:cNvSpPr>
          <p:nvPr>
            <p:ph type="body" idx="1"/>
          </p:nvPr>
        </p:nvSpPr>
        <p:spPr/>
        <p:txBody>
          <a:bodyPr/>
          <a:lstStyle/>
          <a:p>
            <a:pPr eaLnBrk="1" hangingPunct="1">
              <a:lnSpc>
                <a:spcPct val="90000"/>
              </a:lnSpc>
            </a:pPr>
            <a:r>
              <a:rPr lang="en-US" sz="2800" b="1"/>
              <a:t>Never break a promise, but re-negotiate them if need be.</a:t>
            </a:r>
          </a:p>
          <a:p>
            <a:pPr eaLnBrk="1" hangingPunct="1">
              <a:lnSpc>
                <a:spcPct val="90000"/>
              </a:lnSpc>
            </a:pPr>
            <a:endParaRPr lang="en-US" sz="2800" b="1"/>
          </a:p>
          <a:p>
            <a:pPr eaLnBrk="1" hangingPunct="1">
              <a:lnSpc>
                <a:spcPct val="90000"/>
              </a:lnSpc>
            </a:pPr>
            <a:endParaRPr lang="en-US" sz="2800" b="1"/>
          </a:p>
          <a:p>
            <a:pPr eaLnBrk="1" hangingPunct="1">
              <a:lnSpc>
                <a:spcPct val="90000"/>
              </a:lnSpc>
            </a:pPr>
            <a:r>
              <a:rPr lang="en-US" sz="2800" b="1"/>
              <a:t>Recognize that most things are pass/fail.</a:t>
            </a:r>
          </a:p>
          <a:p>
            <a:pPr eaLnBrk="1" hangingPunct="1">
              <a:lnSpc>
                <a:spcPct val="90000"/>
              </a:lnSpc>
            </a:pPr>
            <a:endParaRPr lang="en-US" sz="2800" b="1"/>
          </a:p>
        </p:txBody>
      </p:sp>
      <p:sp>
        <p:nvSpPr>
          <p:cNvPr id="50180" name="AutoShape 4"/>
          <p:cNvSpPr>
            <a:spLocks noChangeArrowheads="1"/>
          </p:cNvSpPr>
          <p:nvPr/>
        </p:nvSpPr>
        <p:spPr bwMode="auto">
          <a:xfrm>
            <a:off x="6629400" y="5105400"/>
            <a:ext cx="1447800" cy="137795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F9A1A62B-30B4-43B7-9354-419A8B0168C4}" type="slidenum">
              <a:rPr lang="en-US" sz="1400" b="0" smtClean="0"/>
              <a:pPr eaLnBrk="1" hangingPunct="1"/>
              <a:t>54</a:t>
            </a:fld>
            <a:endParaRPr lang="en-US" sz="1400" b="0"/>
          </a:p>
        </p:txBody>
      </p:sp>
      <p:sp>
        <p:nvSpPr>
          <p:cNvPr id="56323" name="Rectangle 2"/>
          <p:cNvSpPr>
            <a:spLocks noGrp="1" noChangeArrowheads="1"/>
          </p:cNvSpPr>
          <p:nvPr>
            <p:ph type="title"/>
          </p:nvPr>
        </p:nvSpPr>
        <p:spPr>
          <a:xfrm>
            <a:off x="381000" y="228600"/>
            <a:ext cx="7772400" cy="1143000"/>
          </a:xfrm>
        </p:spPr>
        <p:txBody>
          <a:bodyPr/>
          <a:lstStyle/>
          <a:p>
            <a:pPr algn="l" eaLnBrk="1" hangingPunct="1"/>
            <a:r>
              <a:rPr lang="en-US" b="1"/>
              <a:t>Recommended Readings</a:t>
            </a:r>
          </a:p>
        </p:txBody>
      </p:sp>
      <p:sp>
        <p:nvSpPr>
          <p:cNvPr id="56324" name="Rectangle 3"/>
          <p:cNvSpPr>
            <a:spLocks noGrp="1" noChangeArrowheads="1"/>
          </p:cNvSpPr>
          <p:nvPr>
            <p:ph type="body" idx="1"/>
          </p:nvPr>
        </p:nvSpPr>
        <p:spPr>
          <a:xfrm>
            <a:off x="533400" y="1524000"/>
            <a:ext cx="4800600" cy="4114800"/>
          </a:xfrm>
        </p:spPr>
        <p:txBody>
          <a:bodyPr/>
          <a:lstStyle/>
          <a:p>
            <a:pPr eaLnBrk="1" hangingPunct="1">
              <a:lnSpc>
                <a:spcPct val="90000"/>
              </a:lnSpc>
            </a:pPr>
            <a:r>
              <a:rPr lang="en-US" sz="2800" b="1" u="sng"/>
              <a:t>The One Minute Manager</a:t>
            </a:r>
            <a:r>
              <a:rPr lang="en-US" sz="2800" b="1"/>
              <a:t>, Kenneth Blanchard and Spencer Johnson, Berkeley Books, 1981, ISBN 0-425-09847-8</a:t>
            </a:r>
          </a:p>
          <a:p>
            <a:pPr eaLnBrk="1" hangingPunct="1">
              <a:lnSpc>
                <a:spcPct val="90000"/>
              </a:lnSpc>
            </a:pPr>
            <a:endParaRPr lang="en-US" sz="2800" b="1" u="sng"/>
          </a:p>
          <a:p>
            <a:pPr eaLnBrk="1" hangingPunct="1">
              <a:lnSpc>
                <a:spcPct val="90000"/>
              </a:lnSpc>
            </a:pPr>
            <a:r>
              <a:rPr lang="en-US" sz="2800" b="1" u="sng"/>
              <a:t>The Seven Habits of Highly Effective People</a:t>
            </a:r>
            <a:r>
              <a:rPr lang="en-US" sz="2800" b="1"/>
              <a:t>, Stephen Covey, Simon &amp; Schuster, 1989, ISBN 0-671-70863-5</a:t>
            </a:r>
          </a:p>
          <a:p>
            <a:pPr eaLnBrk="1" hangingPunct="1">
              <a:lnSpc>
                <a:spcPct val="90000"/>
              </a:lnSpc>
            </a:pPr>
            <a:endParaRPr lang="en-US" sz="2800" b="1"/>
          </a:p>
          <a:p>
            <a:pPr eaLnBrk="1" hangingPunct="1">
              <a:lnSpc>
                <a:spcPct val="90000"/>
              </a:lnSpc>
            </a:pPr>
            <a:endParaRPr lang="en-US" sz="2800" b="1"/>
          </a:p>
          <a:p>
            <a:pPr eaLnBrk="1" hangingPunct="1">
              <a:lnSpc>
                <a:spcPct val="90000"/>
              </a:lnSpc>
            </a:pPr>
            <a:endParaRPr lang="en-US" sz="2800" b="1"/>
          </a:p>
          <a:p>
            <a:pPr eaLnBrk="1" hangingPunct="1">
              <a:lnSpc>
                <a:spcPct val="90000"/>
              </a:lnSpc>
            </a:pPr>
            <a:endParaRPr lang="en-US" sz="2800" b="1"/>
          </a:p>
        </p:txBody>
      </p:sp>
      <p:pic>
        <p:nvPicPr>
          <p:cNvPr id="56325" name="Picture 4" descr="C:\Documents and Settings\Administrator\Desktop\mm.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010400" y="533400"/>
            <a:ext cx="1857375" cy="281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326" name="Picture 5" descr="C:\Documents and Settings\Administrator\Desktop\cove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8800" y="3733800"/>
            <a:ext cx="19097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0B8FE8D5-51AA-431F-8FD1-8880D891B5C8}" type="slidenum">
              <a:rPr lang="en-US" sz="1400" b="0" smtClean="0"/>
              <a:pPr eaLnBrk="1" hangingPunct="1"/>
              <a:t>55</a:t>
            </a:fld>
            <a:endParaRPr lang="en-US" sz="1400" b="0"/>
          </a:p>
        </p:txBody>
      </p:sp>
      <p:sp>
        <p:nvSpPr>
          <p:cNvPr id="57347" name="Rectangle 2"/>
          <p:cNvSpPr>
            <a:spLocks noGrp="1" noChangeArrowheads="1"/>
          </p:cNvSpPr>
          <p:nvPr>
            <p:ph type="title"/>
          </p:nvPr>
        </p:nvSpPr>
        <p:spPr/>
        <p:txBody>
          <a:bodyPr/>
          <a:lstStyle/>
          <a:p>
            <a:pPr eaLnBrk="1" hangingPunct="1"/>
            <a:r>
              <a:rPr lang="en-US" b="1"/>
              <a:t>Action Items</a:t>
            </a:r>
          </a:p>
        </p:txBody>
      </p:sp>
      <p:sp>
        <p:nvSpPr>
          <p:cNvPr id="57348" name="Rectangle 3"/>
          <p:cNvSpPr>
            <a:spLocks noGrp="1" noChangeArrowheads="1"/>
          </p:cNvSpPr>
          <p:nvPr>
            <p:ph type="body" idx="1"/>
          </p:nvPr>
        </p:nvSpPr>
        <p:spPr/>
        <p:txBody>
          <a:bodyPr/>
          <a:lstStyle/>
          <a:p>
            <a:pPr eaLnBrk="1" hangingPunct="1">
              <a:lnSpc>
                <a:spcPct val="90000"/>
              </a:lnSpc>
            </a:pPr>
            <a:r>
              <a:rPr lang="en-US" sz="2800" b="1"/>
              <a:t>Get a day-timer (or PDA) if you don’t already have one</a:t>
            </a:r>
          </a:p>
          <a:p>
            <a:pPr eaLnBrk="1" hangingPunct="1">
              <a:lnSpc>
                <a:spcPct val="90000"/>
              </a:lnSpc>
            </a:pPr>
            <a:r>
              <a:rPr lang="en-US" sz="2800" b="1"/>
              <a:t>Start keeping your TODO list in four-quadrant form or ordered by priorities (not due dates)</a:t>
            </a:r>
          </a:p>
          <a:p>
            <a:pPr eaLnBrk="1" hangingPunct="1">
              <a:lnSpc>
                <a:spcPct val="90000"/>
              </a:lnSpc>
            </a:pPr>
            <a:r>
              <a:rPr lang="en-US" sz="2800" b="1"/>
              <a:t>Do a time journal, or at least record number of hours of television/week</a:t>
            </a:r>
          </a:p>
          <a:p>
            <a:pPr eaLnBrk="1" hangingPunct="1">
              <a:lnSpc>
                <a:spcPct val="90000"/>
              </a:lnSpc>
            </a:pPr>
            <a:r>
              <a:rPr lang="en-US" sz="2800" b="1"/>
              <a:t>Make a note in your day-timer to revisit this talk in 30 days (www.randypausch.com). At that time, ask yourself “What behaviors have I changed?”</a:t>
            </a:r>
          </a:p>
        </p:txBody>
      </p:sp>
      <p:sp>
        <p:nvSpPr>
          <p:cNvPr id="2" name="AutoShape 4"/>
          <p:cNvSpPr>
            <a:spLocks noChangeArrowheads="1"/>
          </p:cNvSpPr>
          <p:nvPr/>
        </p:nvSpPr>
        <p:spPr bwMode="auto">
          <a:xfrm>
            <a:off x="6934200" y="533400"/>
            <a:ext cx="1066800" cy="1016000"/>
          </a:xfrm>
          <a:prstGeom prst="star5">
            <a:avLst/>
          </a:prstGeom>
          <a:solidFill>
            <a:schemeClr val="hlink"/>
          </a:solidFill>
          <a:ln w="38100">
            <a:solidFill>
              <a:schemeClr val="tx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ACA40622-793B-474A-96A7-8A8E6ECA26C5}" type="slidenum">
              <a:rPr lang="en-US" sz="1400" b="0" smtClean="0"/>
              <a:pPr eaLnBrk="1" hangingPunct="1"/>
              <a:t>56</a:t>
            </a:fld>
            <a:endParaRPr lang="en-US" sz="1400" b="0"/>
          </a:p>
        </p:txBody>
      </p:sp>
      <p:sp>
        <p:nvSpPr>
          <p:cNvPr id="58371" name="Rectangle 2"/>
          <p:cNvSpPr>
            <a:spLocks noGrp="1" noChangeArrowheads="1"/>
          </p:cNvSpPr>
          <p:nvPr>
            <p:ph type="title"/>
          </p:nvPr>
        </p:nvSpPr>
        <p:spPr/>
        <p:txBody>
          <a:bodyPr/>
          <a:lstStyle/>
          <a:p>
            <a:pPr eaLnBrk="1" hangingPunct="1"/>
            <a:r>
              <a:rPr lang="en-US" sz="7200" b="1"/>
              <a:t>Time Management</a:t>
            </a:r>
          </a:p>
        </p:txBody>
      </p:sp>
      <p:sp>
        <p:nvSpPr>
          <p:cNvPr id="58372" name="Rectangle 3"/>
          <p:cNvSpPr>
            <a:spLocks noGrp="1" noChangeArrowheads="1"/>
          </p:cNvSpPr>
          <p:nvPr>
            <p:ph type="body" idx="1"/>
          </p:nvPr>
        </p:nvSpPr>
        <p:spPr>
          <a:xfrm>
            <a:off x="685800" y="3200400"/>
            <a:ext cx="7772400" cy="2895600"/>
          </a:xfrm>
        </p:spPr>
        <p:txBody>
          <a:bodyPr/>
          <a:lstStyle/>
          <a:p>
            <a:pPr algn="ctr" eaLnBrk="1" hangingPunct="1">
              <a:buFontTx/>
              <a:buNone/>
            </a:pPr>
            <a:r>
              <a:rPr lang="en-US" sz="4400" b="1"/>
              <a:t>Randy Pausch</a:t>
            </a:r>
          </a:p>
          <a:p>
            <a:pPr algn="ctr" eaLnBrk="1" hangingPunct="1">
              <a:buFontTx/>
              <a:buNone/>
            </a:pPr>
            <a:r>
              <a:rPr lang="en-US" sz="4400" b="1"/>
              <a:t>Carnegie Mellon University</a:t>
            </a:r>
          </a:p>
          <a:p>
            <a:pPr algn="ctr" eaLnBrk="1" hangingPunct="1">
              <a:buFontTx/>
              <a:buNone/>
            </a:pPr>
            <a:r>
              <a:rPr lang="en-US" sz="4400" b="1"/>
              <a:t>http://www.randypausch.com</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Number Placeholder 3"/>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0CA161AC-47FC-4D8D-8843-7439110D9CF1}" type="slidenum">
              <a:rPr lang="en-US" sz="1400" b="0" smtClean="0"/>
              <a:pPr eaLnBrk="1" hangingPunct="1"/>
              <a:t>57</a:t>
            </a:fld>
            <a:endParaRPr lang="en-US" sz="1400" b="0"/>
          </a:p>
        </p:txBody>
      </p:sp>
      <p:sp>
        <p:nvSpPr>
          <p:cNvPr id="59395" name="Text Box 2"/>
          <p:cNvSpPr txBox="1">
            <a:spLocks noChangeArrowheads="1"/>
          </p:cNvSpPr>
          <p:nvPr/>
        </p:nvSpPr>
        <p:spPr bwMode="auto">
          <a:xfrm>
            <a:off x="914400" y="914400"/>
            <a:ext cx="7026275" cy="3505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r>
              <a:rPr lang="en-US" sz="4800"/>
              <a:t>Appendix:</a:t>
            </a:r>
          </a:p>
          <a:p>
            <a:pPr eaLnBrk="1" hangingPunct="1"/>
            <a:endParaRPr lang="en-US" sz="4800"/>
          </a:p>
          <a:p>
            <a:pPr eaLnBrk="1" hangingPunct="1">
              <a:buFontTx/>
              <a:buChar char="•"/>
            </a:pPr>
            <a:r>
              <a:rPr lang="en-US" sz="3200"/>
              <a:t>Stephen Covey’s “Seven Habits”</a:t>
            </a:r>
          </a:p>
          <a:p>
            <a:pPr eaLnBrk="1" hangingPunct="1">
              <a:buFontTx/>
              <a:buChar char="•"/>
            </a:pPr>
            <a:endParaRPr lang="en-US" sz="3200"/>
          </a:p>
          <a:p>
            <a:pPr eaLnBrk="1" hangingPunct="1">
              <a:buFontTx/>
              <a:buChar char="•"/>
            </a:pPr>
            <a:r>
              <a:rPr lang="en-US" sz="3200"/>
              <a:t>Advice I have for working in groups.</a:t>
            </a:r>
          </a:p>
          <a:p>
            <a:pPr eaLnBrk="1" hangingPunct="1"/>
            <a:endParaRPr lang="en-US" sz="320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C64D09FF-E0D4-4541-A378-8BA42C0074C6}" type="slidenum">
              <a:rPr lang="en-US" sz="1400" b="0" smtClean="0"/>
              <a:pPr eaLnBrk="1" hangingPunct="1"/>
              <a:t>58</a:t>
            </a:fld>
            <a:endParaRPr lang="en-US" sz="1400" b="0"/>
          </a:p>
        </p:txBody>
      </p:sp>
      <p:sp>
        <p:nvSpPr>
          <p:cNvPr id="60419" name="Rectangle 2"/>
          <p:cNvSpPr>
            <a:spLocks noGrp="1" noChangeArrowheads="1"/>
          </p:cNvSpPr>
          <p:nvPr>
            <p:ph type="title"/>
          </p:nvPr>
        </p:nvSpPr>
        <p:spPr/>
        <p:txBody>
          <a:bodyPr/>
          <a:lstStyle/>
          <a:p>
            <a:pPr eaLnBrk="1" hangingPunct="1"/>
            <a:r>
              <a:rPr lang="en-US" b="1"/>
              <a:t>The Seven Habits</a:t>
            </a:r>
          </a:p>
        </p:txBody>
      </p:sp>
      <p:sp>
        <p:nvSpPr>
          <p:cNvPr id="60420" name="Rectangle 3"/>
          <p:cNvSpPr>
            <a:spLocks noGrp="1" noChangeArrowheads="1"/>
          </p:cNvSpPr>
          <p:nvPr>
            <p:ph type="body" idx="1"/>
          </p:nvPr>
        </p:nvSpPr>
        <p:spPr/>
        <p:txBody>
          <a:bodyPr/>
          <a:lstStyle/>
          <a:p>
            <a:pPr marL="609600" indent="-609600" eaLnBrk="1" hangingPunct="1">
              <a:lnSpc>
                <a:spcPct val="90000"/>
              </a:lnSpc>
              <a:buFontTx/>
              <a:buAutoNum type="arabicPeriod"/>
            </a:pPr>
            <a:r>
              <a:rPr lang="en-US" sz="2400" b="1"/>
              <a:t>BE PROACTIVE: Between stimulus and response in human beings lies the power to choose.  Productivity, then, means that we are solely responsible for what happens in our lives.  No fair blaming anyone or anything else. </a:t>
            </a:r>
          </a:p>
          <a:p>
            <a:pPr marL="609600" indent="-609600" eaLnBrk="1" hangingPunct="1">
              <a:lnSpc>
                <a:spcPct val="90000"/>
              </a:lnSpc>
              <a:buFontTx/>
              <a:buAutoNum type="arabicPeriod"/>
            </a:pPr>
            <a:r>
              <a:rPr lang="en-US" sz="2400" b="1"/>
              <a:t>BEGIN WITH THE END IN MIND: Imagine your funeral and listen to what you would like the eulogist to say about you.  This should reveal exactly what matters most to you in your life.  Use this frame of reference to make all your day-to-day decisions so that you are working toward your most meaningful life goals.</a:t>
            </a:r>
          </a:p>
          <a:p>
            <a:pPr marL="609600" indent="-609600" eaLnBrk="1" hangingPunct="1">
              <a:lnSpc>
                <a:spcPct val="90000"/>
              </a:lnSpc>
              <a:buFontTx/>
              <a:buNone/>
            </a:pPr>
            <a:endParaRPr lang="en-US" b="1"/>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EC338CD-8E72-4785-8F43-0FA8B54BE411}" type="slidenum">
              <a:rPr lang="en-US" sz="1400" b="0" smtClean="0"/>
              <a:pPr eaLnBrk="1" hangingPunct="1"/>
              <a:t>59</a:t>
            </a:fld>
            <a:endParaRPr lang="en-US" sz="1400" b="0"/>
          </a:p>
        </p:txBody>
      </p:sp>
      <p:sp>
        <p:nvSpPr>
          <p:cNvPr id="61443" name="Rectangle 2"/>
          <p:cNvSpPr>
            <a:spLocks noGrp="1" noChangeArrowheads="1"/>
          </p:cNvSpPr>
          <p:nvPr>
            <p:ph type="title"/>
          </p:nvPr>
        </p:nvSpPr>
        <p:spPr/>
        <p:txBody>
          <a:bodyPr/>
          <a:lstStyle/>
          <a:p>
            <a:pPr eaLnBrk="1" hangingPunct="1"/>
            <a:r>
              <a:rPr lang="en-US" b="1"/>
              <a:t>The Seven Habits</a:t>
            </a:r>
          </a:p>
        </p:txBody>
      </p:sp>
      <p:sp>
        <p:nvSpPr>
          <p:cNvPr id="61444" name="Rectangle 3"/>
          <p:cNvSpPr>
            <a:spLocks noGrp="1" noChangeArrowheads="1"/>
          </p:cNvSpPr>
          <p:nvPr>
            <p:ph type="body" idx="1"/>
          </p:nvPr>
        </p:nvSpPr>
        <p:spPr/>
        <p:txBody>
          <a:bodyPr/>
          <a:lstStyle/>
          <a:p>
            <a:pPr marL="609600" indent="-609600" algn="ctr" eaLnBrk="1" hangingPunct="1">
              <a:lnSpc>
                <a:spcPct val="90000"/>
              </a:lnSpc>
              <a:buFontTx/>
              <a:buNone/>
            </a:pPr>
            <a:r>
              <a:rPr lang="en-US" sz="1800" b="1"/>
              <a:t>From “The Seven Habits of Highly Effective People: Restoring the Character Ethic” by Stephen R. Covey, Simon and Schuster, 1989</a:t>
            </a:r>
          </a:p>
          <a:p>
            <a:pPr marL="609600" indent="-609600" eaLnBrk="1" hangingPunct="1">
              <a:lnSpc>
                <a:spcPct val="90000"/>
              </a:lnSpc>
              <a:buFontTx/>
              <a:buAutoNum type="arabicPeriod" startAt="3"/>
            </a:pPr>
            <a:r>
              <a:rPr lang="en-US" sz="2400" b="1"/>
              <a:t>PUT FIRST THINGS FIRST. To manage our lives effectively, we must keep our mission in mind, understand what’s important as well as urgent, and maintain a balance between what we produce each day and our ability to produce in the future. </a:t>
            </a:r>
          </a:p>
          <a:p>
            <a:pPr marL="609600" indent="-609600" eaLnBrk="1" hangingPunct="1">
              <a:lnSpc>
                <a:spcPct val="90000"/>
              </a:lnSpc>
              <a:buFontTx/>
              <a:buAutoNum type="arabicPeriod" startAt="3"/>
            </a:pPr>
            <a:r>
              <a:rPr lang="en-US" sz="2400" b="1"/>
              <a:t>THINK WIN/WIN.  Agreements or solutions among people can be mutually beneficial if all parties cooperate and begin with a belief in the “third alternative”: a better way that hasn’t been thought of yet.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0C2CD30B-C133-4F81-9083-96C1F965726C}" type="slidenum">
              <a:rPr lang="en-US" sz="1400" b="0" smtClean="0"/>
              <a:pPr eaLnBrk="1" hangingPunct="1"/>
              <a:t>6</a:t>
            </a:fld>
            <a:endParaRPr lang="en-US" sz="1400" b="0"/>
          </a:p>
        </p:txBody>
      </p:sp>
      <p:sp>
        <p:nvSpPr>
          <p:cNvPr id="7171" name="Rectangle 2"/>
          <p:cNvSpPr>
            <a:spLocks noGrp="1" noChangeArrowheads="1"/>
          </p:cNvSpPr>
          <p:nvPr>
            <p:ph type="title"/>
          </p:nvPr>
        </p:nvSpPr>
        <p:spPr/>
        <p:txBody>
          <a:bodyPr/>
          <a:lstStyle/>
          <a:p>
            <a:pPr eaLnBrk="1" hangingPunct="1"/>
            <a:r>
              <a:rPr lang="en-US" b="1"/>
              <a:t>Why Time Management is Important</a:t>
            </a:r>
          </a:p>
        </p:txBody>
      </p:sp>
      <p:sp>
        <p:nvSpPr>
          <p:cNvPr id="7172" name="Rectangle 3"/>
          <p:cNvSpPr>
            <a:spLocks noGrp="1" noChangeArrowheads="1"/>
          </p:cNvSpPr>
          <p:nvPr>
            <p:ph type="body" idx="1"/>
          </p:nvPr>
        </p:nvSpPr>
        <p:spPr/>
        <p:txBody>
          <a:bodyPr/>
          <a:lstStyle/>
          <a:p>
            <a:pPr eaLnBrk="1" hangingPunct="1"/>
            <a:r>
              <a:rPr lang="en-US" sz="4000" b="1"/>
              <a:t>“The Time Famine”</a:t>
            </a:r>
          </a:p>
          <a:p>
            <a:pPr eaLnBrk="1" hangingPunct="1"/>
            <a:endParaRPr lang="en-US" sz="4000" b="1"/>
          </a:p>
          <a:p>
            <a:pPr eaLnBrk="1" hangingPunct="1"/>
            <a:r>
              <a:rPr lang="en-US" sz="4000" b="1"/>
              <a:t>Bad time management = stress</a:t>
            </a:r>
          </a:p>
          <a:p>
            <a:pPr eaLnBrk="1" hangingPunct="1"/>
            <a:endParaRPr lang="en-US" sz="4000" b="1"/>
          </a:p>
          <a:p>
            <a:pPr eaLnBrk="1" hangingPunct="1"/>
            <a:r>
              <a:rPr lang="en-US" sz="4000" b="1"/>
              <a:t>This is </a:t>
            </a:r>
            <a:r>
              <a:rPr lang="en-US" sz="4000" b="1" u="sng"/>
              <a:t>life</a:t>
            </a:r>
            <a:r>
              <a:rPr lang="en-US" sz="4000" b="1"/>
              <a:t> advice</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B643FFC-0A54-44DA-A465-4FC98A9236DB}" type="slidenum">
              <a:rPr lang="en-US" sz="1400" b="0" smtClean="0"/>
              <a:pPr eaLnBrk="1" hangingPunct="1"/>
              <a:t>60</a:t>
            </a:fld>
            <a:endParaRPr lang="en-US" sz="1400" b="0"/>
          </a:p>
        </p:txBody>
      </p:sp>
      <p:sp>
        <p:nvSpPr>
          <p:cNvPr id="62467" name="Rectangle 2"/>
          <p:cNvSpPr>
            <a:spLocks noGrp="1" noChangeArrowheads="1"/>
          </p:cNvSpPr>
          <p:nvPr>
            <p:ph type="title"/>
          </p:nvPr>
        </p:nvSpPr>
        <p:spPr/>
        <p:txBody>
          <a:bodyPr/>
          <a:lstStyle/>
          <a:p>
            <a:pPr eaLnBrk="1" hangingPunct="1"/>
            <a:r>
              <a:rPr lang="en-US" b="1"/>
              <a:t>The Seven Habits</a:t>
            </a:r>
          </a:p>
        </p:txBody>
      </p:sp>
      <p:sp>
        <p:nvSpPr>
          <p:cNvPr id="62468" name="Rectangle 3"/>
          <p:cNvSpPr>
            <a:spLocks noGrp="1" noChangeArrowheads="1"/>
          </p:cNvSpPr>
          <p:nvPr>
            <p:ph type="body" idx="1"/>
          </p:nvPr>
        </p:nvSpPr>
        <p:spPr/>
        <p:txBody>
          <a:bodyPr/>
          <a:lstStyle/>
          <a:p>
            <a:pPr marL="609600" indent="-609600" algn="ctr" eaLnBrk="1" hangingPunct="1">
              <a:buFontTx/>
              <a:buNone/>
            </a:pPr>
            <a:r>
              <a:rPr lang="en-US" sz="1800" b="1"/>
              <a:t>From “The Seven Habits of Highly Effective People: Restoring the Character Ethic” by Stephen R. Covey, Simon and Schuster, 1989</a:t>
            </a:r>
          </a:p>
          <a:p>
            <a:pPr marL="609600" indent="-609600" eaLnBrk="1" hangingPunct="1">
              <a:buFontTx/>
              <a:buAutoNum type="arabicPeriod" startAt="5"/>
            </a:pPr>
            <a:r>
              <a:rPr lang="en-US" sz="2400" b="1"/>
              <a:t>SEEK FIRST OT BE UNDERSTANDING, THEN TO BE UNDERSTOOD.  Most people don’t listen.  Not really. You’ll be more effective in you relationships with people if you sincerely try to understand them fully before you try to make them understand your point of view</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275DDE18-DEBA-4942-A275-0678D4C8F828}" type="slidenum">
              <a:rPr lang="en-US" sz="1400" b="0" smtClean="0"/>
              <a:pPr eaLnBrk="1" hangingPunct="1"/>
              <a:t>61</a:t>
            </a:fld>
            <a:endParaRPr lang="en-US" sz="1400" b="0"/>
          </a:p>
        </p:txBody>
      </p:sp>
      <p:sp>
        <p:nvSpPr>
          <p:cNvPr id="63491" name="Rectangle 2"/>
          <p:cNvSpPr>
            <a:spLocks noGrp="1" noChangeArrowheads="1"/>
          </p:cNvSpPr>
          <p:nvPr>
            <p:ph type="title"/>
          </p:nvPr>
        </p:nvSpPr>
        <p:spPr/>
        <p:txBody>
          <a:bodyPr/>
          <a:lstStyle/>
          <a:p>
            <a:pPr eaLnBrk="1" hangingPunct="1"/>
            <a:r>
              <a:rPr lang="en-US" b="1"/>
              <a:t>Seven Habits</a:t>
            </a:r>
          </a:p>
        </p:txBody>
      </p:sp>
      <p:sp>
        <p:nvSpPr>
          <p:cNvPr id="63492" name="Rectangle 3"/>
          <p:cNvSpPr>
            <a:spLocks noGrp="1" noChangeArrowheads="1"/>
          </p:cNvSpPr>
          <p:nvPr>
            <p:ph type="body" idx="1"/>
          </p:nvPr>
        </p:nvSpPr>
        <p:spPr/>
        <p:txBody>
          <a:bodyPr/>
          <a:lstStyle/>
          <a:p>
            <a:pPr marL="609600" indent="-609600" algn="ctr" eaLnBrk="1" hangingPunct="1">
              <a:buFontTx/>
              <a:buNone/>
            </a:pPr>
            <a:r>
              <a:rPr lang="en-US" sz="2000" b="1"/>
              <a:t>From “The Seven Habits of Highly Effective People: Restoring the Character Ethic” by Stephen R. Covey, Simon and Schuster, 1989</a:t>
            </a:r>
          </a:p>
          <a:p>
            <a:pPr marL="609600" indent="-609600" eaLnBrk="1" hangingPunct="1">
              <a:buFontTx/>
              <a:buAutoNum type="arabicPeriod" startAt="6"/>
            </a:pPr>
            <a:r>
              <a:rPr lang="en-US" sz="2800" b="1"/>
              <a:t>SYNERGIZE. Just what it sound like.  The whole is greater than the sum of its parts.  In practice, this means you must use “creative cooperation” in social interactions.  Value differences because it is often the clash between them that leads to creative solutions.  </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3FA3C873-BB7A-4495-9BC1-020D8F11D01B}" type="slidenum">
              <a:rPr lang="en-US" sz="1400" b="0" smtClean="0"/>
              <a:pPr eaLnBrk="1" hangingPunct="1"/>
              <a:t>62</a:t>
            </a:fld>
            <a:endParaRPr lang="en-US" sz="1400" b="0"/>
          </a:p>
        </p:txBody>
      </p:sp>
      <p:sp>
        <p:nvSpPr>
          <p:cNvPr id="64515" name="Rectangle 2"/>
          <p:cNvSpPr>
            <a:spLocks noGrp="1" noChangeArrowheads="1"/>
          </p:cNvSpPr>
          <p:nvPr>
            <p:ph type="title"/>
          </p:nvPr>
        </p:nvSpPr>
        <p:spPr/>
        <p:txBody>
          <a:bodyPr/>
          <a:lstStyle/>
          <a:p>
            <a:pPr eaLnBrk="1" hangingPunct="1"/>
            <a:r>
              <a:rPr lang="en-US" b="1"/>
              <a:t>Seven Habits</a:t>
            </a:r>
          </a:p>
        </p:txBody>
      </p:sp>
      <p:sp>
        <p:nvSpPr>
          <p:cNvPr id="64516" name="Rectangle 3"/>
          <p:cNvSpPr>
            <a:spLocks noGrp="1" noChangeArrowheads="1"/>
          </p:cNvSpPr>
          <p:nvPr>
            <p:ph type="body" idx="1"/>
          </p:nvPr>
        </p:nvSpPr>
        <p:spPr/>
        <p:txBody>
          <a:bodyPr/>
          <a:lstStyle/>
          <a:p>
            <a:pPr marL="609600" indent="-609600" algn="ctr" eaLnBrk="1" hangingPunct="1">
              <a:buFontTx/>
              <a:buNone/>
            </a:pPr>
            <a:r>
              <a:rPr lang="en-US" sz="1800" b="1"/>
              <a:t>From “The Seven Habits of Highly Effective People: Restoring the Character Ethic” by Stephen R. Covey, Simon and Schuster, 1989</a:t>
            </a:r>
          </a:p>
          <a:p>
            <a:pPr marL="609600" indent="-609600" eaLnBrk="1" hangingPunct="1">
              <a:buFontTx/>
              <a:buAutoNum type="arabicPeriod" startAt="7"/>
            </a:pPr>
            <a:r>
              <a:rPr lang="en-US" sz="2400" b="1"/>
              <a:t>SHARPEN THE SAW. This is the habit of self-renewal, which has four elements.  </a:t>
            </a:r>
          </a:p>
          <a:p>
            <a:pPr marL="400050" lvl="1" indent="0" eaLnBrk="1" hangingPunct="1">
              <a:buFontTx/>
              <a:buNone/>
            </a:pPr>
            <a:r>
              <a:rPr lang="en-US" sz="2000" b="1"/>
              <a:t>	The first is mental, </a:t>
            </a:r>
          </a:p>
          <a:p>
            <a:pPr marL="800100" lvl="2" indent="0" eaLnBrk="1" hangingPunct="1">
              <a:buFontTx/>
              <a:buNone/>
            </a:pPr>
            <a:r>
              <a:rPr lang="en-US" sz="1600" b="1"/>
              <a:t>		which includes reading, visualizing, planning and writing.  </a:t>
            </a:r>
          </a:p>
          <a:p>
            <a:pPr marL="400050" lvl="1" indent="0" eaLnBrk="1" hangingPunct="1">
              <a:buFontTx/>
              <a:buNone/>
            </a:pPr>
            <a:r>
              <a:rPr lang="en-US" sz="2000" b="1"/>
              <a:t>	The second is spiritual, </a:t>
            </a:r>
          </a:p>
          <a:p>
            <a:pPr marL="800100" lvl="2" indent="0" eaLnBrk="1" hangingPunct="1">
              <a:buFontTx/>
              <a:buNone/>
            </a:pPr>
            <a:r>
              <a:rPr lang="en-US" sz="1600" b="1"/>
              <a:t>		which means\study and meditation. </a:t>
            </a:r>
          </a:p>
          <a:p>
            <a:pPr marL="400050" lvl="1" indent="0" eaLnBrk="1" hangingPunct="1">
              <a:buFontTx/>
              <a:buNone/>
            </a:pPr>
            <a:r>
              <a:rPr lang="en-US" sz="2000" b="1"/>
              <a:t>	Third is social/emotional, which stress management includes </a:t>
            </a:r>
          </a:p>
          <a:p>
            <a:pPr marL="800100" lvl="2" indent="0" eaLnBrk="1" hangingPunct="1">
              <a:buFontTx/>
              <a:buNone/>
            </a:pPr>
            <a:r>
              <a:rPr lang="en-US" sz="1600" b="1"/>
              <a:t>		service, empathy</a:t>
            </a:r>
          </a:p>
          <a:p>
            <a:pPr marL="800100" lvl="2" indent="0" eaLnBrk="1" hangingPunct="1">
              <a:buFontTx/>
              <a:buNone/>
            </a:pPr>
            <a:r>
              <a:rPr lang="en-US" sz="1600" b="1"/>
              <a:t>Finally, the physical includes </a:t>
            </a:r>
          </a:p>
          <a:p>
            <a:pPr marL="800100" lvl="2" indent="0" eaLnBrk="1" hangingPunct="1">
              <a:buFontTx/>
              <a:buNone/>
            </a:pPr>
            <a:r>
              <a:rPr lang="en-US" sz="1600" b="1"/>
              <a:t>		exercise, nutrition and stress management.</a:t>
            </a:r>
          </a:p>
          <a:p>
            <a:pPr marL="609600" indent="-609600" eaLnBrk="1" hangingPunct="1"/>
            <a:endParaRPr lang="en-US" sz="2800" b="1"/>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49B16888-EDCF-447C-97B0-6B7668464B66}" type="slidenum">
              <a:rPr lang="en-US" sz="1400" b="0" smtClean="0"/>
              <a:pPr eaLnBrk="1" hangingPunct="1"/>
              <a:t>63</a:t>
            </a:fld>
            <a:endParaRPr lang="en-US" sz="1400" b="0"/>
          </a:p>
        </p:txBody>
      </p:sp>
      <p:sp>
        <p:nvSpPr>
          <p:cNvPr id="65539" name="Rectangle 2"/>
          <p:cNvSpPr>
            <a:spLocks noGrp="1" noChangeArrowheads="1"/>
          </p:cNvSpPr>
          <p:nvPr>
            <p:ph type="title"/>
          </p:nvPr>
        </p:nvSpPr>
        <p:spPr/>
        <p:txBody>
          <a:bodyPr/>
          <a:lstStyle/>
          <a:p>
            <a:pPr eaLnBrk="1" hangingPunct="1"/>
            <a:r>
              <a:rPr lang="en-US" b="1"/>
              <a:t>Tips for Working in Groups</a:t>
            </a:r>
          </a:p>
        </p:txBody>
      </p:sp>
      <p:sp>
        <p:nvSpPr>
          <p:cNvPr id="65540" name="Rectangle 3"/>
          <p:cNvSpPr>
            <a:spLocks noGrp="1" noChangeArrowheads="1"/>
          </p:cNvSpPr>
          <p:nvPr>
            <p:ph type="body" idx="1"/>
          </p:nvPr>
        </p:nvSpPr>
        <p:spPr/>
        <p:txBody>
          <a:bodyPr/>
          <a:lstStyle/>
          <a:p>
            <a:pPr eaLnBrk="1" hangingPunct="1">
              <a:buFontTx/>
              <a:buNone/>
            </a:pPr>
            <a:r>
              <a:rPr lang="en-US" sz="1400" b="1"/>
              <a:t>By Randy Pausch, for the Building Virtual Worlds course at Carnegie Mellon, Spring 1998</a:t>
            </a:r>
          </a:p>
          <a:p>
            <a:pPr eaLnBrk="1" hangingPunct="1"/>
            <a:r>
              <a:rPr lang="en-US" sz="2000" b="1"/>
              <a:t>Meet people properly.  It all starts with the introduction.  Then, exchange contact information, and make sure you know how to pronounce everyone’s names.  Exchange phone #s, and find out what hours are acceptable to call during.</a:t>
            </a:r>
          </a:p>
          <a:p>
            <a:pPr eaLnBrk="1" hangingPunct="1"/>
            <a:r>
              <a:rPr lang="en-US" sz="2000" b="1"/>
              <a:t>Find things you have in common.  You can almost always find something in common with another person, and starting from that baseline, it’s much easier to then address issues where you have difference.  </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5B89D941-482D-422E-B8DE-1E3F42ECB804}" type="slidenum">
              <a:rPr lang="en-US" sz="1400" b="0" smtClean="0"/>
              <a:pPr eaLnBrk="1" hangingPunct="1"/>
              <a:t>64</a:t>
            </a:fld>
            <a:endParaRPr lang="en-US" sz="1400" b="0"/>
          </a:p>
        </p:txBody>
      </p:sp>
      <p:sp>
        <p:nvSpPr>
          <p:cNvPr id="66563" name="Rectangle 2"/>
          <p:cNvSpPr>
            <a:spLocks noGrp="1" noChangeArrowheads="1"/>
          </p:cNvSpPr>
          <p:nvPr>
            <p:ph type="title"/>
          </p:nvPr>
        </p:nvSpPr>
        <p:spPr/>
        <p:txBody>
          <a:bodyPr/>
          <a:lstStyle/>
          <a:p>
            <a:pPr eaLnBrk="1" hangingPunct="1"/>
            <a:r>
              <a:rPr lang="en-US" b="1"/>
              <a:t>Tips for Working in Groups</a:t>
            </a:r>
          </a:p>
        </p:txBody>
      </p:sp>
      <p:sp>
        <p:nvSpPr>
          <p:cNvPr id="66564" name="Rectangle 3"/>
          <p:cNvSpPr>
            <a:spLocks noGrp="1" noChangeArrowheads="1"/>
          </p:cNvSpPr>
          <p:nvPr>
            <p:ph type="body" idx="1"/>
          </p:nvPr>
        </p:nvSpPr>
        <p:spPr/>
        <p:txBody>
          <a:bodyPr/>
          <a:lstStyle/>
          <a:p>
            <a:pPr eaLnBrk="1" hangingPunct="1">
              <a:buFontTx/>
              <a:buNone/>
            </a:pPr>
            <a:r>
              <a:rPr lang="en-US" sz="1400" b="1"/>
              <a:t>By Randy Pausch, for the Building Virtual Worlds course at Carnegie Mellon, Spring 1998</a:t>
            </a:r>
          </a:p>
          <a:p>
            <a:pPr eaLnBrk="1" hangingPunct="1"/>
            <a:r>
              <a:rPr lang="en-US" sz="2000" b="1"/>
              <a:t>Make meeting conditions good.  Have a large surface to write on, make sure the room is quiet and warm enough, and that there aren’t lots of distractions.  Make sure no one is hungry, cold, or tired.  Meet over a meal if you can; food softens a meeting. </a:t>
            </a:r>
          </a:p>
          <a:p>
            <a:pPr eaLnBrk="1" hangingPunct="1"/>
            <a:r>
              <a:rPr lang="en-US" sz="2000" b="1"/>
              <a:t>Let everyone talk.  Even if you think what they’re said is stupid.  Cutting someone off is rude, and not worth whatever small time gain you might make.  Don’t finish someone’s sentences for him or her; they can do that for themselves.  And remember:  talking louder or faster doesn’t make your idea any better.</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632C03A7-8F22-484A-A910-8421E7B3465B}" type="slidenum">
              <a:rPr lang="en-US" sz="1400" b="0" smtClean="0"/>
              <a:pPr eaLnBrk="1" hangingPunct="1"/>
              <a:t>65</a:t>
            </a:fld>
            <a:endParaRPr lang="en-US" sz="1400" b="0"/>
          </a:p>
        </p:txBody>
      </p:sp>
      <p:sp>
        <p:nvSpPr>
          <p:cNvPr id="67587" name="Rectangle 2"/>
          <p:cNvSpPr>
            <a:spLocks noGrp="1" noChangeArrowheads="1"/>
          </p:cNvSpPr>
          <p:nvPr>
            <p:ph type="title"/>
          </p:nvPr>
        </p:nvSpPr>
        <p:spPr/>
        <p:txBody>
          <a:bodyPr/>
          <a:lstStyle/>
          <a:p>
            <a:pPr eaLnBrk="1" hangingPunct="1"/>
            <a:r>
              <a:rPr lang="en-US" b="1"/>
              <a:t>Tips for Working in Groups</a:t>
            </a:r>
          </a:p>
        </p:txBody>
      </p:sp>
      <p:sp>
        <p:nvSpPr>
          <p:cNvPr id="67588" name="Rectangle 3"/>
          <p:cNvSpPr>
            <a:spLocks noGrp="1" noChangeArrowheads="1"/>
          </p:cNvSpPr>
          <p:nvPr>
            <p:ph type="body" idx="1"/>
          </p:nvPr>
        </p:nvSpPr>
        <p:spPr/>
        <p:txBody>
          <a:bodyPr/>
          <a:lstStyle/>
          <a:p>
            <a:pPr eaLnBrk="1" hangingPunct="1">
              <a:buFontTx/>
              <a:buNone/>
            </a:pPr>
            <a:r>
              <a:rPr lang="en-US" sz="1600" b="1"/>
              <a:t>By Randy Pausch, for the Building Virtual Worlds course at Carnegie Mellon, Spring 1998</a:t>
            </a:r>
          </a:p>
          <a:p>
            <a:pPr eaLnBrk="1" hangingPunct="1"/>
            <a:r>
              <a:rPr lang="en-US" sz="2400" b="1"/>
              <a:t>Check your egos at the door.  When you discuss ideas, immediately label them and write them down.  The labels should be descriptive of the idea, not the originator:</a:t>
            </a:r>
          </a:p>
          <a:p>
            <a:pPr eaLnBrk="1" hangingPunct="1"/>
            <a:r>
              <a:rPr lang="en-US" sz="2400" b="1"/>
              <a:t>Praise each other.  Find something nice to say, even if it’s a stretch.  Even the worst of ideas has a silver lining inside it, if you just look hard enough.  Focus on the good, praise it, and then raise any objections or concerns you have about the rest of it.  </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3BC83B4F-231D-4738-8B38-DA22DCDCEF74}" type="slidenum">
              <a:rPr lang="en-US" sz="1400" b="0" smtClean="0"/>
              <a:pPr eaLnBrk="1" hangingPunct="1"/>
              <a:t>66</a:t>
            </a:fld>
            <a:endParaRPr lang="en-US" sz="1400" b="0"/>
          </a:p>
        </p:txBody>
      </p:sp>
      <p:sp>
        <p:nvSpPr>
          <p:cNvPr id="68611" name="Rectangle 2"/>
          <p:cNvSpPr>
            <a:spLocks noGrp="1" noChangeArrowheads="1"/>
          </p:cNvSpPr>
          <p:nvPr>
            <p:ph type="title"/>
          </p:nvPr>
        </p:nvSpPr>
        <p:spPr/>
        <p:txBody>
          <a:bodyPr/>
          <a:lstStyle/>
          <a:p>
            <a:pPr eaLnBrk="1" hangingPunct="1"/>
            <a:r>
              <a:rPr lang="en-US" b="1"/>
              <a:t>Tips for Working in Groups</a:t>
            </a:r>
          </a:p>
        </p:txBody>
      </p:sp>
      <p:sp>
        <p:nvSpPr>
          <p:cNvPr id="68612" name="Rectangle 3"/>
          <p:cNvSpPr>
            <a:spLocks noGrp="1" noChangeArrowheads="1"/>
          </p:cNvSpPr>
          <p:nvPr>
            <p:ph type="body" idx="1"/>
          </p:nvPr>
        </p:nvSpPr>
        <p:spPr/>
        <p:txBody>
          <a:bodyPr/>
          <a:lstStyle/>
          <a:p>
            <a:pPr eaLnBrk="1" hangingPunct="1">
              <a:lnSpc>
                <a:spcPct val="90000"/>
              </a:lnSpc>
              <a:buFontTx/>
              <a:buNone/>
            </a:pPr>
            <a:r>
              <a:rPr lang="en-US" sz="1400" b="1" dirty="0"/>
              <a:t>By Randy Pausch, for the Building Virtual Worlds course at Carnegie Mellon, Spring 1998</a:t>
            </a:r>
          </a:p>
          <a:p>
            <a:pPr eaLnBrk="1" hangingPunct="1">
              <a:lnSpc>
                <a:spcPct val="90000"/>
              </a:lnSpc>
            </a:pPr>
            <a:r>
              <a:rPr lang="en-US" sz="2000" b="1" dirty="0"/>
              <a:t>Put it in writing.  Always write down who is responsible for what, by when.  Be concrete.  Arrange meetings by email, and establish accountability.  </a:t>
            </a:r>
          </a:p>
          <a:p>
            <a:pPr eaLnBrk="1" hangingPunct="1">
              <a:lnSpc>
                <a:spcPct val="90000"/>
              </a:lnSpc>
            </a:pPr>
            <a:r>
              <a:rPr lang="en-US" sz="2000" b="1" dirty="0"/>
              <a:t>Be open and honest.  Talk with your group members if there’s a problem, and talk with me if you think you need help..  </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B709FA1A-7C19-46F0-BF9B-4902F251A568}" type="slidenum">
              <a:rPr lang="en-US" sz="1400" b="0" smtClean="0"/>
              <a:pPr eaLnBrk="1" hangingPunct="1"/>
              <a:t>67</a:t>
            </a:fld>
            <a:endParaRPr lang="en-US" sz="1400" b="0"/>
          </a:p>
        </p:txBody>
      </p:sp>
      <p:sp>
        <p:nvSpPr>
          <p:cNvPr id="69635" name="Rectangle 2"/>
          <p:cNvSpPr>
            <a:spLocks noGrp="1" noChangeArrowheads="1"/>
          </p:cNvSpPr>
          <p:nvPr>
            <p:ph type="title"/>
          </p:nvPr>
        </p:nvSpPr>
        <p:spPr/>
        <p:txBody>
          <a:bodyPr/>
          <a:lstStyle/>
          <a:p>
            <a:pPr eaLnBrk="1" hangingPunct="1"/>
            <a:r>
              <a:rPr lang="en-US" b="1"/>
              <a:t>Tips for Working in Groups</a:t>
            </a:r>
          </a:p>
        </p:txBody>
      </p:sp>
      <p:sp>
        <p:nvSpPr>
          <p:cNvPr id="69636" name="Rectangle 3"/>
          <p:cNvSpPr>
            <a:spLocks noGrp="1" noChangeArrowheads="1"/>
          </p:cNvSpPr>
          <p:nvPr>
            <p:ph type="body" idx="1"/>
          </p:nvPr>
        </p:nvSpPr>
        <p:spPr/>
        <p:txBody>
          <a:bodyPr/>
          <a:lstStyle/>
          <a:p>
            <a:pPr eaLnBrk="1" hangingPunct="1">
              <a:lnSpc>
                <a:spcPct val="90000"/>
              </a:lnSpc>
              <a:buFontTx/>
              <a:buNone/>
            </a:pPr>
            <a:r>
              <a:rPr lang="en-US" sz="1600" b="1"/>
              <a:t>By Randy Pausch, for the Building Virtual Worlds course at Carnegie Mellon, Spring 1998</a:t>
            </a:r>
          </a:p>
          <a:p>
            <a:pPr eaLnBrk="1" hangingPunct="1">
              <a:lnSpc>
                <a:spcPct val="90000"/>
              </a:lnSpc>
            </a:pPr>
            <a:r>
              <a:rPr lang="en-US" sz="2400" b="1"/>
              <a:t>Avoid conflict at all costs.  When stress occurs and tempers flare, take a short break.  Clear your heads, apologize, and take another stab at it.  Apologize for upsetting your peers, even if you think someone else was primarily at fault; the goal is to work together, not start a legal battle over whose transgressions were worse.  It takes two to have an argument, so be the peacemaker.</a:t>
            </a:r>
          </a:p>
          <a:p>
            <a:pPr eaLnBrk="1" hangingPunct="1">
              <a:lnSpc>
                <a:spcPct val="90000"/>
              </a:lnSpc>
            </a:pPr>
            <a:r>
              <a:rPr lang="en-US" sz="2400" b="1"/>
              <a:t>Phrase alternatives as questions.  Instead of “I think we should do A, not B,” try “What if we did A, instead of B?”  That allows people to offer comments, rather than defend one choice.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E72B776D-744B-416D-B307-E72140A309C8}" type="slidenum">
              <a:rPr lang="en-US" sz="1400" b="0" smtClean="0"/>
              <a:pPr eaLnBrk="1" hangingPunct="1"/>
              <a:t>7</a:t>
            </a:fld>
            <a:endParaRPr lang="en-US" sz="1400" b="0"/>
          </a:p>
        </p:txBody>
      </p:sp>
      <p:sp>
        <p:nvSpPr>
          <p:cNvPr id="8195" name="Rectangle 2"/>
          <p:cNvSpPr>
            <a:spLocks noGrp="1" noChangeArrowheads="1"/>
          </p:cNvSpPr>
          <p:nvPr>
            <p:ph type="title"/>
          </p:nvPr>
        </p:nvSpPr>
        <p:spPr/>
        <p:txBody>
          <a:bodyPr/>
          <a:lstStyle/>
          <a:p>
            <a:pPr eaLnBrk="1" hangingPunct="1"/>
            <a:r>
              <a:rPr lang="en-US" b="1"/>
              <a:t>The Problem is Severe</a:t>
            </a:r>
          </a:p>
        </p:txBody>
      </p:sp>
      <p:sp>
        <p:nvSpPr>
          <p:cNvPr id="8196" name="Rectangle 3"/>
          <p:cNvSpPr>
            <a:spLocks noGrp="1" noChangeArrowheads="1"/>
          </p:cNvSpPr>
          <p:nvPr>
            <p:ph type="body" idx="1"/>
          </p:nvPr>
        </p:nvSpPr>
        <p:spPr/>
        <p:txBody>
          <a:bodyPr/>
          <a:lstStyle/>
          <a:p>
            <a:pPr eaLnBrk="1" hangingPunct="1">
              <a:buFontTx/>
              <a:buNone/>
            </a:pPr>
            <a:r>
              <a:rPr lang="en-US" b="1"/>
              <a:t>By some estimates, people waste about 2 hours per day.  Signs of time wasting:</a:t>
            </a:r>
          </a:p>
          <a:p>
            <a:pPr lvl="1" eaLnBrk="1" hangingPunct="1"/>
            <a:r>
              <a:rPr lang="en-US" sz="2600" b="1"/>
              <a:t>Messy desk and cluttered (or no) files</a:t>
            </a:r>
          </a:p>
          <a:p>
            <a:pPr lvl="1" eaLnBrk="1" hangingPunct="1"/>
            <a:r>
              <a:rPr lang="en-US" sz="2600" b="1"/>
              <a:t>Can’t find things</a:t>
            </a:r>
          </a:p>
          <a:p>
            <a:pPr lvl="1" eaLnBrk="1" hangingPunct="1"/>
            <a:r>
              <a:rPr lang="en-US" sz="2600" b="1"/>
              <a:t>Miss appointments, need to reschedule them late and/or unprepared for meetings</a:t>
            </a:r>
          </a:p>
          <a:p>
            <a:pPr lvl="1" eaLnBrk="1" hangingPunct="1"/>
            <a:r>
              <a:rPr lang="en-US" sz="2600" b="1"/>
              <a:t>Volunteer to do things other people should do</a:t>
            </a:r>
          </a:p>
          <a:p>
            <a:pPr lvl="1" eaLnBrk="1" hangingPunct="1"/>
            <a:r>
              <a:rPr lang="en-US" sz="2600" b="1"/>
              <a:t>Tired/unable to concentrate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BF6AC5E5-5E58-4105-ABCB-592C1AF999BE}" type="slidenum">
              <a:rPr lang="en-US" sz="1400" b="0" smtClean="0"/>
              <a:pPr eaLnBrk="1" hangingPunct="1"/>
              <a:t>8</a:t>
            </a:fld>
            <a:endParaRPr lang="en-US" sz="1400" b="0"/>
          </a:p>
        </p:txBody>
      </p:sp>
      <p:sp>
        <p:nvSpPr>
          <p:cNvPr id="9219" name="Rectangle 2"/>
          <p:cNvSpPr>
            <a:spLocks noGrp="1" noChangeArrowheads="1"/>
          </p:cNvSpPr>
          <p:nvPr>
            <p:ph type="title"/>
          </p:nvPr>
        </p:nvSpPr>
        <p:spPr>
          <a:xfrm>
            <a:off x="685800" y="609600"/>
            <a:ext cx="8153400" cy="1143000"/>
          </a:xfrm>
        </p:spPr>
        <p:txBody>
          <a:bodyPr/>
          <a:lstStyle/>
          <a:p>
            <a:pPr eaLnBrk="1" hangingPunct="1"/>
            <a:r>
              <a:rPr lang="en-US" b="1"/>
              <a:t>Hear me Now, Believe me Later</a:t>
            </a:r>
          </a:p>
        </p:txBody>
      </p:sp>
      <p:sp>
        <p:nvSpPr>
          <p:cNvPr id="9220" name="Rectangle 3"/>
          <p:cNvSpPr>
            <a:spLocks noGrp="1" noChangeArrowheads="1"/>
          </p:cNvSpPr>
          <p:nvPr>
            <p:ph type="body" idx="1"/>
          </p:nvPr>
        </p:nvSpPr>
        <p:spPr/>
        <p:txBody>
          <a:bodyPr/>
          <a:lstStyle/>
          <a:p>
            <a:pPr eaLnBrk="1" hangingPunct="1"/>
            <a:r>
              <a:rPr lang="en-US" sz="4400" b="1"/>
              <a:t>Being successful doesn’t make you manage your time well.</a:t>
            </a:r>
          </a:p>
          <a:p>
            <a:pPr eaLnBrk="1" hangingPunct="1"/>
            <a:endParaRPr lang="en-US" sz="4400" b="1"/>
          </a:p>
          <a:p>
            <a:pPr eaLnBrk="1" hangingPunct="1"/>
            <a:r>
              <a:rPr lang="en-US" sz="4400" b="1"/>
              <a:t>Managing your time well makes you successful.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Number Placeholder 5"/>
          <p:cNvSpPr>
            <a:spLocks noGrp="1"/>
          </p:cNvSpPr>
          <p:nvPr>
            <p:ph type="sldNum" sz="quarter" idx="12"/>
          </p:nvPr>
        </p:nvSpPr>
        <p:spPr>
          <a:noFill/>
        </p:spPr>
        <p:txBody>
          <a:bodyPr/>
          <a:lstStyle>
            <a:lvl1pPr eaLnBrk="0" hangingPunct="0">
              <a:defRPr sz="2400" b="1">
                <a:solidFill>
                  <a:schemeClr val="tx1"/>
                </a:solidFill>
                <a:latin typeface="Times New Roman" pitchFamily="18" charset="0"/>
              </a:defRPr>
            </a:lvl1pPr>
            <a:lvl2pPr marL="742950" indent="-285750" eaLnBrk="0" hangingPunct="0">
              <a:defRPr sz="2400" b="1">
                <a:solidFill>
                  <a:schemeClr val="tx1"/>
                </a:solidFill>
                <a:latin typeface="Times New Roman" pitchFamily="18" charset="0"/>
              </a:defRPr>
            </a:lvl2pPr>
            <a:lvl3pPr marL="1143000" indent="-228600" eaLnBrk="0" hangingPunct="0">
              <a:defRPr sz="2400" b="1">
                <a:solidFill>
                  <a:schemeClr val="tx1"/>
                </a:solidFill>
                <a:latin typeface="Times New Roman" pitchFamily="18" charset="0"/>
              </a:defRPr>
            </a:lvl3pPr>
            <a:lvl4pPr marL="1600200" indent="-228600" eaLnBrk="0" hangingPunct="0">
              <a:defRPr sz="2400" b="1">
                <a:solidFill>
                  <a:schemeClr val="tx1"/>
                </a:solidFill>
                <a:latin typeface="Times New Roman" pitchFamily="18" charset="0"/>
              </a:defRPr>
            </a:lvl4pPr>
            <a:lvl5pPr marL="2057400" indent="-228600" eaLnBrk="0" hangingPunct="0">
              <a:defRPr sz="2400" b="1">
                <a:solidFill>
                  <a:schemeClr val="tx1"/>
                </a:solidFill>
                <a:latin typeface="Times New Roman" pitchFamily="18" charset="0"/>
              </a:defRPr>
            </a:lvl5pPr>
            <a:lvl6pPr marL="2514600" indent="-228600" eaLnBrk="0" fontAlgn="base" hangingPunct="0">
              <a:spcBef>
                <a:spcPct val="0"/>
              </a:spcBef>
              <a:spcAft>
                <a:spcPct val="0"/>
              </a:spcAft>
              <a:defRPr sz="2400" b="1">
                <a:solidFill>
                  <a:schemeClr val="tx1"/>
                </a:solidFill>
                <a:latin typeface="Times New Roman" pitchFamily="18" charset="0"/>
              </a:defRPr>
            </a:lvl6pPr>
            <a:lvl7pPr marL="2971800" indent="-228600" eaLnBrk="0" fontAlgn="base" hangingPunct="0">
              <a:spcBef>
                <a:spcPct val="0"/>
              </a:spcBef>
              <a:spcAft>
                <a:spcPct val="0"/>
              </a:spcAft>
              <a:defRPr sz="2400" b="1">
                <a:solidFill>
                  <a:schemeClr val="tx1"/>
                </a:solidFill>
                <a:latin typeface="Times New Roman" pitchFamily="18" charset="0"/>
              </a:defRPr>
            </a:lvl7pPr>
            <a:lvl8pPr marL="3429000" indent="-228600" eaLnBrk="0" fontAlgn="base" hangingPunct="0">
              <a:spcBef>
                <a:spcPct val="0"/>
              </a:spcBef>
              <a:spcAft>
                <a:spcPct val="0"/>
              </a:spcAft>
              <a:defRPr sz="2400" b="1">
                <a:solidFill>
                  <a:schemeClr val="tx1"/>
                </a:solidFill>
                <a:latin typeface="Times New Roman" pitchFamily="18" charset="0"/>
              </a:defRPr>
            </a:lvl8pPr>
            <a:lvl9pPr marL="3886200" indent="-228600" eaLnBrk="0" fontAlgn="base" hangingPunct="0">
              <a:spcBef>
                <a:spcPct val="0"/>
              </a:spcBef>
              <a:spcAft>
                <a:spcPct val="0"/>
              </a:spcAft>
              <a:defRPr sz="2400" b="1">
                <a:solidFill>
                  <a:schemeClr val="tx1"/>
                </a:solidFill>
                <a:latin typeface="Times New Roman" pitchFamily="18" charset="0"/>
              </a:defRPr>
            </a:lvl9pPr>
          </a:lstStyle>
          <a:p>
            <a:pPr eaLnBrk="1" hangingPunct="1"/>
            <a:fld id="{D0254DD8-404F-4D82-9119-63E45DBAC77D}" type="slidenum">
              <a:rPr lang="en-US" sz="1400" b="0" smtClean="0"/>
              <a:pPr eaLnBrk="1" hangingPunct="1"/>
              <a:t>9</a:t>
            </a:fld>
            <a:endParaRPr lang="en-US" sz="1400" b="0"/>
          </a:p>
        </p:txBody>
      </p:sp>
      <p:sp>
        <p:nvSpPr>
          <p:cNvPr id="10243" name="Rectangle 2"/>
          <p:cNvSpPr>
            <a:spLocks noGrp="1" noChangeArrowheads="1"/>
          </p:cNvSpPr>
          <p:nvPr>
            <p:ph type="title"/>
          </p:nvPr>
        </p:nvSpPr>
        <p:spPr/>
        <p:txBody>
          <a:bodyPr/>
          <a:lstStyle/>
          <a:p>
            <a:pPr eaLnBrk="1" hangingPunct="1"/>
            <a:r>
              <a:rPr lang="en-US" b="1"/>
              <a:t>Goals, Priorities, and Planning</a:t>
            </a:r>
          </a:p>
        </p:txBody>
      </p:sp>
      <p:sp>
        <p:nvSpPr>
          <p:cNvPr id="10244" name="Rectangle 3"/>
          <p:cNvSpPr>
            <a:spLocks noGrp="1" noChangeArrowheads="1"/>
          </p:cNvSpPr>
          <p:nvPr>
            <p:ph type="body" idx="1"/>
          </p:nvPr>
        </p:nvSpPr>
        <p:spPr/>
        <p:txBody>
          <a:bodyPr/>
          <a:lstStyle/>
          <a:p>
            <a:pPr eaLnBrk="1" hangingPunct="1"/>
            <a:r>
              <a:rPr lang="en-US" b="1" dirty="0"/>
              <a:t>Why am I doing this?</a:t>
            </a:r>
          </a:p>
          <a:p>
            <a:pPr eaLnBrk="1" hangingPunct="1"/>
            <a:endParaRPr lang="en-US" b="1" dirty="0"/>
          </a:p>
          <a:p>
            <a:pPr eaLnBrk="1" hangingPunct="1"/>
            <a:r>
              <a:rPr lang="en-US" b="1" dirty="0"/>
              <a:t>What is the goal?</a:t>
            </a:r>
          </a:p>
          <a:p>
            <a:pPr eaLnBrk="1" hangingPunct="1"/>
            <a:endParaRPr lang="en-US" b="1" dirty="0"/>
          </a:p>
          <a:p>
            <a:pPr eaLnBrk="1" hangingPunct="1"/>
            <a:r>
              <a:rPr lang="en-US" b="1" dirty="0"/>
              <a:t>Why will I succeed?</a:t>
            </a:r>
          </a:p>
          <a:p>
            <a:pPr eaLnBrk="1" hangingPunct="1"/>
            <a:endParaRPr lang="en-US" b="1" dirty="0"/>
          </a:p>
          <a:p>
            <a:pPr eaLnBrk="1" hangingPunct="1"/>
            <a:r>
              <a:rPr lang="en-US" b="1" dirty="0"/>
              <a:t>What happens if I chose not to do it?</a:t>
            </a:r>
          </a:p>
        </p:txBody>
      </p:sp>
    </p:spTree>
  </p:cSld>
  <p:clrMapOvr>
    <a:masterClrMapping/>
  </p:clrMapOvr>
</p:sld>
</file>

<file path=ppt/theme/theme1.xml><?xml version="1.0" encoding="utf-8"?>
<a:theme xmlns:a="http://schemas.openxmlformats.org/drawingml/2006/main" name="TimeManagementTalk">
  <a:themeElements>
    <a:clrScheme name="">
      <a:dk1>
        <a:srgbClr val="000000"/>
      </a:dk1>
      <a:lt1>
        <a:srgbClr val="FFFFFF"/>
      </a:lt1>
      <a:dk2>
        <a:srgbClr val="000066"/>
      </a:dk2>
      <a:lt2>
        <a:srgbClr val="FFFF00"/>
      </a:lt2>
      <a:accent1>
        <a:srgbClr val="FF9900"/>
      </a:accent1>
      <a:accent2>
        <a:srgbClr val="00FFFF"/>
      </a:accent2>
      <a:accent3>
        <a:srgbClr val="AAAAB8"/>
      </a:accent3>
      <a:accent4>
        <a:srgbClr val="DADADA"/>
      </a:accent4>
      <a:accent5>
        <a:srgbClr val="FFCAAA"/>
      </a:accent5>
      <a:accent6>
        <a:srgbClr val="00E7E7"/>
      </a:accent6>
      <a:hlink>
        <a:srgbClr val="FF0000"/>
      </a:hlink>
      <a:folHlink>
        <a:srgbClr val="969696"/>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1"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TimeManagementTalk</Template>
  <TotalTime>6494</TotalTime>
  <Words>2611</Words>
  <Application>Microsoft Office PowerPoint</Application>
  <PresentationFormat>On-screen Show (4:3)</PresentationFormat>
  <Paragraphs>373</Paragraphs>
  <Slides>67</Slides>
  <Notes>1</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67</vt:i4>
      </vt:variant>
    </vt:vector>
  </HeadingPairs>
  <TitlesOfParts>
    <vt:vector size="69" baseType="lpstr">
      <vt:lpstr>Times New Roman</vt:lpstr>
      <vt:lpstr>TimeManagementTalk</vt:lpstr>
      <vt:lpstr>Time Management</vt:lpstr>
      <vt:lpstr>At this talk you will learn to:</vt:lpstr>
      <vt:lpstr>PowerPoint Presentation</vt:lpstr>
      <vt:lpstr>Introduction</vt:lpstr>
      <vt:lpstr>Outline</vt:lpstr>
      <vt:lpstr>Why Time Management is Important</vt:lpstr>
      <vt:lpstr>The Problem is Severe</vt:lpstr>
      <vt:lpstr>Hear me Now, Believe me Later</vt:lpstr>
      <vt:lpstr>Goals, Priorities, and Planning</vt:lpstr>
      <vt:lpstr>The 80/20 Rule (The Pareto Principle)</vt:lpstr>
      <vt:lpstr>Inspiration</vt:lpstr>
      <vt:lpstr>Planning</vt:lpstr>
      <vt:lpstr>TO Do Lists</vt:lpstr>
      <vt:lpstr>The four-quadrant TO DO List (Eisenhower Matrix)</vt:lpstr>
      <vt:lpstr>PowerPoint Presentation</vt:lpstr>
      <vt:lpstr>Paperwork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Telephone</vt:lpstr>
      <vt:lpstr>Telephone</vt:lpstr>
      <vt:lpstr>Reading Pile</vt:lpstr>
      <vt:lpstr>Office Logistics</vt:lpstr>
      <vt:lpstr>Scheduling Yourself</vt:lpstr>
      <vt:lpstr>Learn to say “No”</vt:lpstr>
      <vt:lpstr>Gentle No’s</vt:lpstr>
      <vt:lpstr>Everyone has Good and Bad Times</vt:lpstr>
      <vt:lpstr>Interruptions</vt:lpstr>
      <vt:lpstr>Cutting Things Short</vt:lpstr>
      <vt:lpstr>Time Journals</vt:lpstr>
      <vt:lpstr>PowerPoint Presentation</vt:lpstr>
      <vt:lpstr>PowerPoint Presentation</vt:lpstr>
      <vt:lpstr>PowerPoint Presentation</vt:lpstr>
      <vt:lpstr>PowerPoint Presentation</vt:lpstr>
      <vt:lpstr>Using Time Journal Data</vt:lpstr>
      <vt:lpstr>Procrastination</vt:lpstr>
      <vt:lpstr>Avoiding Procrastination</vt:lpstr>
      <vt:lpstr>Comfort Zones</vt:lpstr>
      <vt:lpstr>Delegation</vt:lpstr>
      <vt:lpstr>Delegation is not dumping</vt:lpstr>
      <vt:lpstr>Challenge People</vt:lpstr>
      <vt:lpstr>Sociology</vt:lpstr>
      <vt:lpstr>Meetings</vt:lpstr>
      <vt:lpstr>Technology</vt:lpstr>
      <vt:lpstr>Randy’s Magic E-Mail Tips</vt:lpstr>
      <vt:lpstr>Care and Feeding of Advisors</vt:lpstr>
      <vt:lpstr>General Advice: Vacations</vt:lpstr>
      <vt:lpstr>General Advice</vt:lpstr>
      <vt:lpstr>General Advice</vt:lpstr>
      <vt:lpstr>Recommended Readings</vt:lpstr>
      <vt:lpstr>Action Items</vt:lpstr>
      <vt:lpstr>Time Management</vt:lpstr>
      <vt:lpstr>PowerPoint Presentation</vt:lpstr>
      <vt:lpstr>The Seven Habits</vt:lpstr>
      <vt:lpstr>The Seven Habits</vt:lpstr>
      <vt:lpstr>The Seven Habits</vt:lpstr>
      <vt:lpstr>Seven Habits</vt:lpstr>
      <vt:lpstr>Seven Habits</vt:lpstr>
      <vt:lpstr>Tips for Working in Groups</vt:lpstr>
      <vt:lpstr>Tips for Working in Groups</vt:lpstr>
      <vt:lpstr>Tips for Working in Groups</vt:lpstr>
      <vt:lpstr>Tips for Working in Groups</vt:lpstr>
      <vt:lpstr>Tips for Working in Groups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Management</dc:title>
  <dc:creator>Waqas</dc:creator>
  <cp:lastModifiedBy>Amjad Hussain</cp:lastModifiedBy>
  <cp:revision>3</cp:revision>
  <dcterms:created xsi:type="dcterms:W3CDTF">2022-12-08T09:34:35Z</dcterms:created>
  <dcterms:modified xsi:type="dcterms:W3CDTF">2024-11-25T14:19:46Z</dcterms:modified>
</cp:coreProperties>
</file>

<file path=docProps/thumbnail.jpeg>
</file>